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4660"/>
  </p:normalViewPr>
  <p:slideViewPr>
    <p:cSldViewPr snapToGrid="0">
      <p:cViewPr varScale="1">
        <p:scale>
          <a:sx n="99" d="100"/>
          <a:sy n="99" d="100"/>
        </p:scale>
        <p:origin x="86"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423E3-AFF3-48A9-8310-4F8CDAA68B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FFB293-337E-4F24-BA27-BE349F3C8ED5}">
      <dgm:prSet custT="1"/>
      <dgm:spPr/>
      <dgm:t>
        <a:bodyPr/>
        <a:lstStyle/>
        <a:p>
          <a:pPr rtl="0"/>
          <a:r>
            <a:rPr lang="en-US" sz="3200" dirty="0" smtClean="0"/>
            <a:t>Active Measurement</a:t>
          </a:r>
          <a:endParaRPr lang="en-US" sz="3200" dirty="0"/>
        </a:p>
      </dgm:t>
    </dgm:pt>
    <dgm:pt modelId="{F1544685-672F-4AAD-9A51-2EB4FEBB1EEC}" type="parTrans" cxnId="{AAE19193-21C6-411B-9852-F57B29B1359D}">
      <dgm:prSet/>
      <dgm:spPr/>
      <dgm:t>
        <a:bodyPr/>
        <a:lstStyle/>
        <a:p>
          <a:endParaRPr lang="en-US" sz="2400"/>
        </a:p>
      </dgm:t>
    </dgm:pt>
    <dgm:pt modelId="{568EE522-6E04-423B-9766-768AEE70B21A}" type="sibTrans" cxnId="{AAE19193-21C6-411B-9852-F57B29B1359D}">
      <dgm:prSet/>
      <dgm:spPr/>
      <dgm:t>
        <a:bodyPr/>
        <a:lstStyle/>
        <a:p>
          <a:endParaRPr lang="en-US" sz="2400"/>
        </a:p>
      </dgm:t>
    </dgm:pt>
    <dgm:pt modelId="{35ED4160-D985-4C61-AE29-47BA9305A67F}">
      <dgm:prSet custT="1"/>
      <dgm:spPr/>
      <dgm:t>
        <a:bodyPr/>
        <a:lstStyle/>
        <a:p>
          <a:pPr rtl="0"/>
          <a:r>
            <a:rPr lang="en-US" sz="3200" dirty="0" smtClean="0"/>
            <a:t>Passive Measurement</a:t>
          </a:r>
          <a:endParaRPr lang="en-US" sz="3200" dirty="0"/>
        </a:p>
      </dgm:t>
    </dgm:pt>
    <dgm:pt modelId="{7211796F-5703-4E00-9569-1A50E90E005A}" type="parTrans" cxnId="{F6F7C54A-7D0A-461C-8F92-6D70B1A907FE}">
      <dgm:prSet/>
      <dgm:spPr/>
      <dgm:t>
        <a:bodyPr/>
        <a:lstStyle/>
        <a:p>
          <a:endParaRPr lang="en-US" sz="2400"/>
        </a:p>
      </dgm:t>
    </dgm:pt>
    <dgm:pt modelId="{DE4F5F61-B706-41A1-9306-A3D59DD9A087}" type="sibTrans" cxnId="{F6F7C54A-7D0A-461C-8F92-6D70B1A907FE}">
      <dgm:prSet/>
      <dgm:spPr/>
      <dgm:t>
        <a:bodyPr/>
        <a:lstStyle/>
        <a:p>
          <a:endParaRPr lang="en-US" sz="2400"/>
        </a:p>
      </dgm:t>
    </dgm:pt>
    <dgm:pt modelId="{8717CB6D-7955-4A5B-BECE-9D3DBD892339}">
      <dgm:prSet custT="1"/>
      <dgm:spPr/>
      <dgm:t>
        <a:bodyPr/>
        <a:lstStyle/>
        <a:p>
          <a:pPr rtl="0"/>
          <a:r>
            <a:rPr lang="en-US" sz="3200" dirty="0" smtClean="0"/>
            <a:t>Hybrid Measurement</a:t>
          </a:r>
          <a:endParaRPr lang="en-US" sz="3200" dirty="0"/>
        </a:p>
      </dgm:t>
    </dgm:pt>
    <dgm:pt modelId="{C0347BBB-A623-48C9-801E-A7EAAEDB0233}" type="parTrans" cxnId="{8DF858DB-12BD-413B-8F00-5D1DC8089CC8}">
      <dgm:prSet/>
      <dgm:spPr/>
      <dgm:t>
        <a:bodyPr/>
        <a:lstStyle/>
        <a:p>
          <a:endParaRPr lang="en-US" sz="2400"/>
        </a:p>
      </dgm:t>
    </dgm:pt>
    <dgm:pt modelId="{613A2E17-B582-405B-85EE-B8982DB08D99}" type="sibTrans" cxnId="{8DF858DB-12BD-413B-8F00-5D1DC8089CC8}">
      <dgm:prSet/>
      <dgm:spPr/>
      <dgm:t>
        <a:bodyPr/>
        <a:lstStyle/>
        <a:p>
          <a:endParaRPr lang="en-US" sz="2400"/>
        </a:p>
      </dgm:t>
    </dgm:pt>
    <dgm:pt modelId="{691B800B-F20A-42CD-A7E2-DEE4E6500374}">
      <dgm:prSet custT="1"/>
      <dgm:spPr/>
      <dgm:t>
        <a:bodyPr/>
        <a:lstStyle/>
        <a:p>
          <a:pPr rtl="0"/>
          <a:r>
            <a:rPr lang="en-US" sz="3200" dirty="0" smtClean="0"/>
            <a:t>Actively involved in the measurement process</a:t>
          </a:r>
          <a:endParaRPr lang="en-US" sz="3200" dirty="0"/>
        </a:p>
      </dgm:t>
    </dgm:pt>
    <dgm:pt modelId="{87B42D4B-1BC1-41C8-90F7-CD99FE424ED9}" type="parTrans" cxnId="{AF63244E-ADED-418A-A9EE-3C4D77B72E21}">
      <dgm:prSet/>
      <dgm:spPr/>
      <dgm:t>
        <a:bodyPr/>
        <a:lstStyle/>
        <a:p>
          <a:endParaRPr lang="en-US" sz="2400"/>
        </a:p>
      </dgm:t>
    </dgm:pt>
    <dgm:pt modelId="{93EF96A2-BED9-4970-A45C-910A8FBC621B}" type="sibTrans" cxnId="{AF63244E-ADED-418A-A9EE-3C4D77B72E21}">
      <dgm:prSet/>
      <dgm:spPr/>
      <dgm:t>
        <a:bodyPr/>
        <a:lstStyle/>
        <a:p>
          <a:endParaRPr lang="en-US" sz="2400"/>
        </a:p>
      </dgm:t>
    </dgm:pt>
    <dgm:pt modelId="{3FC1F525-2593-47FF-9C16-CE82139FF588}">
      <dgm:prSet custT="1"/>
      <dgm:spPr/>
      <dgm:t>
        <a:bodyPr/>
        <a:lstStyle/>
        <a:p>
          <a:pPr rtl="0"/>
          <a:r>
            <a:rPr lang="en-US" sz="3200" dirty="0" smtClean="0"/>
            <a:t>No active Involvement</a:t>
          </a:r>
          <a:endParaRPr lang="en-US" sz="3200" dirty="0"/>
        </a:p>
      </dgm:t>
    </dgm:pt>
    <dgm:pt modelId="{AB9F75CA-1762-4317-A656-35DF7E13B6EB}" type="parTrans" cxnId="{5BE5B2FD-FFC9-4E36-B71F-FA91F99C1D74}">
      <dgm:prSet/>
      <dgm:spPr/>
      <dgm:t>
        <a:bodyPr/>
        <a:lstStyle/>
        <a:p>
          <a:endParaRPr lang="en-US" sz="2400"/>
        </a:p>
      </dgm:t>
    </dgm:pt>
    <dgm:pt modelId="{3684380C-CC9D-4B79-8625-1310B8791298}" type="sibTrans" cxnId="{5BE5B2FD-FFC9-4E36-B71F-FA91F99C1D74}">
      <dgm:prSet/>
      <dgm:spPr/>
      <dgm:t>
        <a:bodyPr/>
        <a:lstStyle/>
        <a:p>
          <a:endParaRPr lang="en-US" sz="2400"/>
        </a:p>
      </dgm:t>
    </dgm:pt>
    <dgm:pt modelId="{0B85FD8E-E021-4CB7-AA52-70F3C5C79E44}">
      <dgm:prSet custT="1"/>
      <dgm:spPr/>
      <dgm:t>
        <a:bodyPr/>
        <a:lstStyle/>
        <a:p>
          <a:pPr rtl="0"/>
          <a:r>
            <a:rPr lang="en-US" sz="3200" dirty="0" smtClean="0"/>
            <a:t>A calibrated combination of Active and Passive</a:t>
          </a:r>
          <a:endParaRPr lang="en-US" sz="3200" dirty="0"/>
        </a:p>
      </dgm:t>
    </dgm:pt>
    <dgm:pt modelId="{3D7F4529-0BF7-4D7D-A0F4-7A1581CA388F}" type="parTrans" cxnId="{19E3B5A8-82BA-4EC2-93AF-5170A7C30715}">
      <dgm:prSet/>
      <dgm:spPr/>
      <dgm:t>
        <a:bodyPr/>
        <a:lstStyle/>
        <a:p>
          <a:endParaRPr lang="en-US" sz="2400"/>
        </a:p>
      </dgm:t>
    </dgm:pt>
    <dgm:pt modelId="{E5080278-AFA4-40AE-BBA8-EC2E240413BE}" type="sibTrans" cxnId="{19E3B5A8-82BA-4EC2-93AF-5170A7C30715}">
      <dgm:prSet/>
      <dgm:spPr/>
      <dgm:t>
        <a:bodyPr/>
        <a:lstStyle/>
        <a:p>
          <a:endParaRPr lang="en-US" sz="2400"/>
        </a:p>
      </dgm:t>
    </dgm:pt>
    <dgm:pt modelId="{28FCAF9B-D59F-49D4-9359-CD0200A5B08D}" type="pres">
      <dgm:prSet presAssocID="{91E423E3-AFF3-48A9-8310-4F8CDAA68B72}" presName="Name0" presStyleCnt="0">
        <dgm:presLayoutVars>
          <dgm:dir/>
          <dgm:animLvl val="lvl"/>
          <dgm:resizeHandles val="exact"/>
        </dgm:presLayoutVars>
      </dgm:prSet>
      <dgm:spPr/>
    </dgm:pt>
    <dgm:pt modelId="{0F4C8918-A355-4358-8E66-FE0DA9749D32}" type="pres">
      <dgm:prSet presAssocID="{6DFFB293-337E-4F24-BA27-BE349F3C8ED5}" presName="composite" presStyleCnt="0"/>
      <dgm:spPr/>
    </dgm:pt>
    <dgm:pt modelId="{230160AA-A753-4286-B0E0-2BCE9830296B}" type="pres">
      <dgm:prSet presAssocID="{6DFFB293-337E-4F24-BA27-BE349F3C8ED5}" presName="parTx" presStyleLbl="alignNode1" presStyleIdx="0" presStyleCnt="3">
        <dgm:presLayoutVars>
          <dgm:chMax val="0"/>
          <dgm:chPref val="0"/>
          <dgm:bulletEnabled val="1"/>
        </dgm:presLayoutVars>
      </dgm:prSet>
      <dgm:spPr/>
    </dgm:pt>
    <dgm:pt modelId="{26E8C8A2-4573-4B77-8804-9BC7284F6C8D}" type="pres">
      <dgm:prSet presAssocID="{6DFFB293-337E-4F24-BA27-BE349F3C8ED5}" presName="desTx" presStyleLbl="alignAccFollowNode1" presStyleIdx="0" presStyleCnt="3">
        <dgm:presLayoutVars>
          <dgm:bulletEnabled val="1"/>
        </dgm:presLayoutVars>
      </dgm:prSet>
      <dgm:spPr/>
      <dgm:t>
        <a:bodyPr/>
        <a:lstStyle/>
        <a:p>
          <a:endParaRPr lang="en-US"/>
        </a:p>
      </dgm:t>
    </dgm:pt>
    <dgm:pt modelId="{98F9A1E4-157F-4C41-9948-B1557E45A079}" type="pres">
      <dgm:prSet presAssocID="{568EE522-6E04-423B-9766-768AEE70B21A}" presName="space" presStyleCnt="0"/>
      <dgm:spPr/>
    </dgm:pt>
    <dgm:pt modelId="{B133F913-6431-42DD-BC73-8C06B0E29AAC}" type="pres">
      <dgm:prSet presAssocID="{35ED4160-D985-4C61-AE29-47BA9305A67F}" presName="composite" presStyleCnt="0"/>
      <dgm:spPr/>
    </dgm:pt>
    <dgm:pt modelId="{1039BC4F-C98E-4C7D-8D88-90DBD1082D46}" type="pres">
      <dgm:prSet presAssocID="{35ED4160-D985-4C61-AE29-47BA9305A67F}" presName="parTx" presStyleLbl="alignNode1" presStyleIdx="1" presStyleCnt="3">
        <dgm:presLayoutVars>
          <dgm:chMax val="0"/>
          <dgm:chPref val="0"/>
          <dgm:bulletEnabled val="1"/>
        </dgm:presLayoutVars>
      </dgm:prSet>
      <dgm:spPr/>
    </dgm:pt>
    <dgm:pt modelId="{67187535-11BC-4C4D-958D-2057E859B156}" type="pres">
      <dgm:prSet presAssocID="{35ED4160-D985-4C61-AE29-47BA9305A67F}" presName="desTx" presStyleLbl="alignAccFollowNode1" presStyleIdx="1" presStyleCnt="3">
        <dgm:presLayoutVars>
          <dgm:bulletEnabled val="1"/>
        </dgm:presLayoutVars>
      </dgm:prSet>
      <dgm:spPr/>
      <dgm:t>
        <a:bodyPr/>
        <a:lstStyle/>
        <a:p>
          <a:endParaRPr lang="en-US"/>
        </a:p>
      </dgm:t>
    </dgm:pt>
    <dgm:pt modelId="{3166AC03-36EC-4262-A789-315D6D754AF4}" type="pres">
      <dgm:prSet presAssocID="{DE4F5F61-B706-41A1-9306-A3D59DD9A087}" presName="space" presStyleCnt="0"/>
      <dgm:spPr/>
    </dgm:pt>
    <dgm:pt modelId="{E3E6B676-FE78-4268-ACC2-365F34DD186E}" type="pres">
      <dgm:prSet presAssocID="{8717CB6D-7955-4A5B-BECE-9D3DBD892339}" presName="composite" presStyleCnt="0"/>
      <dgm:spPr/>
    </dgm:pt>
    <dgm:pt modelId="{67379B39-8CA1-44A0-B078-BBE6D186C535}" type="pres">
      <dgm:prSet presAssocID="{8717CB6D-7955-4A5B-BECE-9D3DBD892339}" presName="parTx" presStyleLbl="alignNode1" presStyleIdx="2" presStyleCnt="3">
        <dgm:presLayoutVars>
          <dgm:chMax val="0"/>
          <dgm:chPref val="0"/>
          <dgm:bulletEnabled val="1"/>
        </dgm:presLayoutVars>
      </dgm:prSet>
      <dgm:spPr/>
    </dgm:pt>
    <dgm:pt modelId="{FF064CE7-1523-420E-ABB3-BD06B1660E70}" type="pres">
      <dgm:prSet presAssocID="{8717CB6D-7955-4A5B-BECE-9D3DBD892339}" presName="desTx" presStyleLbl="alignAccFollowNode1" presStyleIdx="2" presStyleCnt="3">
        <dgm:presLayoutVars>
          <dgm:bulletEnabled val="1"/>
        </dgm:presLayoutVars>
      </dgm:prSet>
      <dgm:spPr/>
      <dgm:t>
        <a:bodyPr/>
        <a:lstStyle/>
        <a:p>
          <a:endParaRPr lang="en-US"/>
        </a:p>
      </dgm:t>
    </dgm:pt>
  </dgm:ptLst>
  <dgm:cxnLst>
    <dgm:cxn modelId="{56A7B7AE-40F0-4741-AECF-C78885FA9F03}" type="presOf" srcId="{691B800B-F20A-42CD-A7E2-DEE4E6500374}" destId="{26E8C8A2-4573-4B77-8804-9BC7284F6C8D}" srcOrd="0" destOrd="0" presId="urn:microsoft.com/office/officeart/2005/8/layout/hList1"/>
    <dgm:cxn modelId="{1B5BA81A-000D-41E6-86B2-D7E9AAC3FF50}" type="presOf" srcId="{3FC1F525-2593-47FF-9C16-CE82139FF588}" destId="{67187535-11BC-4C4D-958D-2057E859B156}" srcOrd="0" destOrd="0" presId="urn:microsoft.com/office/officeart/2005/8/layout/hList1"/>
    <dgm:cxn modelId="{D2F45F08-3A9A-4932-B4C1-E6645E02926B}" type="presOf" srcId="{35ED4160-D985-4C61-AE29-47BA9305A67F}" destId="{1039BC4F-C98E-4C7D-8D88-90DBD1082D46}" srcOrd="0" destOrd="0" presId="urn:microsoft.com/office/officeart/2005/8/layout/hList1"/>
    <dgm:cxn modelId="{2627090D-538D-431D-8098-CFA1909BDCF2}" type="presOf" srcId="{8717CB6D-7955-4A5B-BECE-9D3DBD892339}" destId="{67379B39-8CA1-44A0-B078-BBE6D186C535}" srcOrd="0" destOrd="0" presId="urn:microsoft.com/office/officeart/2005/8/layout/hList1"/>
    <dgm:cxn modelId="{92F4763E-92DF-49F0-8B2A-C86134FF5E09}" type="presOf" srcId="{91E423E3-AFF3-48A9-8310-4F8CDAA68B72}" destId="{28FCAF9B-D59F-49D4-9359-CD0200A5B08D}" srcOrd="0" destOrd="0" presId="urn:microsoft.com/office/officeart/2005/8/layout/hList1"/>
    <dgm:cxn modelId="{26522624-DB33-4F7D-861D-DA03C990321C}" type="presOf" srcId="{0B85FD8E-E021-4CB7-AA52-70F3C5C79E44}" destId="{FF064CE7-1523-420E-ABB3-BD06B1660E70}" srcOrd="0" destOrd="0" presId="urn:microsoft.com/office/officeart/2005/8/layout/hList1"/>
    <dgm:cxn modelId="{8B65F875-4BF7-4A8B-8F75-2FF18CB6588A}" type="presOf" srcId="{6DFFB293-337E-4F24-BA27-BE349F3C8ED5}" destId="{230160AA-A753-4286-B0E0-2BCE9830296B}" srcOrd="0" destOrd="0" presId="urn:microsoft.com/office/officeart/2005/8/layout/hList1"/>
    <dgm:cxn modelId="{F6F7C54A-7D0A-461C-8F92-6D70B1A907FE}" srcId="{91E423E3-AFF3-48A9-8310-4F8CDAA68B72}" destId="{35ED4160-D985-4C61-AE29-47BA9305A67F}" srcOrd="1" destOrd="0" parTransId="{7211796F-5703-4E00-9569-1A50E90E005A}" sibTransId="{DE4F5F61-B706-41A1-9306-A3D59DD9A087}"/>
    <dgm:cxn modelId="{AF63244E-ADED-418A-A9EE-3C4D77B72E21}" srcId="{6DFFB293-337E-4F24-BA27-BE349F3C8ED5}" destId="{691B800B-F20A-42CD-A7E2-DEE4E6500374}" srcOrd="0" destOrd="0" parTransId="{87B42D4B-1BC1-41C8-90F7-CD99FE424ED9}" sibTransId="{93EF96A2-BED9-4970-A45C-910A8FBC621B}"/>
    <dgm:cxn modelId="{8DF858DB-12BD-413B-8F00-5D1DC8089CC8}" srcId="{91E423E3-AFF3-48A9-8310-4F8CDAA68B72}" destId="{8717CB6D-7955-4A5B-BECE-9D3DBD892339}" srcOrd="2" destOrd="0" parTransId="{C0347BBB-A623-48C9-801E-A7EAAEDB0233}" sibTransId="{613A2E17-B582-405B-85EE-B8982DB08D99}"/>
    <dgm:cxn modelId="{19E3B5A8-82BA-4EC2-93AF-5170A7C30715}" srcId="{8717CB6D-7955-4A5B-BECE-9D3DBD892339}" destId="{0B85FD8E-E021-4CB7-AA52-70F3C5C79E44}" srcOrd="0" destOrd="0" parTransId="{3D7F4529-0BF7-4D7D-A0F4-7A1581CA388F}" sibTransId="{E5080278-AFA4-40AE-BBA8-EC2E240413BE}"/>
    <dgm:cxn modelId="{AAE19193-21C6-411B-9852-F57B29B1359D}" srcId="{91E423E3-AFF3-48A9-8310-4F8CDAA68B72}" destId="{6DFFB293-337E-4F24-BA27-BE349F3C8ED5}" srcOrd="0" destOrd="0" parTransId="{F1544685-672F-4AAD-9A51-2EB4FEBB1EEC}" sibTransId="{568EE522-6E04-423B-9766-768AEE70B21A}"/>
    <dgm:cxn modelId="{5BE5B2FD-FFC9-4E36-B71F-FA91F99C1D74}" srcId="{35ED4160-D985-4C61-AE29-47BA9305A67F}" destId="{3FC1F525-2593-47FF-9C16-CE82139FF588}" srcOrd="0" destOrd="0" parTransId="{AB9F75CA-1762-4317-A656-35DF7E13B6EB}" sibTransId="{3684380C-CC9D-4B79-8625-1310B8791298}"/>
    <dgm:cxn modelId="{86C1C222-6438-4FC8-AF32-0D85883806BB}" type="presParOf" srcId="{28FCAF9B-D59F-49D4-9359-CD0200A5B08D}" destId="{0F4C8918-A355-4358-8E66-FE0DA9749D32}" srcOrd="0" destOrd="0" presId="urn:microsoft.com/office/officeart/2005/8/layout/hList1"/>
    <dgm:cxn modelId="{08065961-219A-47F4-BD31-5F7F59EA6ECD}" type="presParOf" srcId="{0F4C8918-A355-4358-8E66-FE0DA9749D32}" destId="{230160AA-A753-4286-B0E0-2BCE9830296B}" srcOrd="0" destOrd="0" presId="urn:microsoft.com/office/officeart/2005/8/layout/hList1"/>
    <dgm:cxn modelId="{29329B2A-C773-4390-BADC-35D97D3F025B}" type="presParOf" srcId="{0F4C8918-A355-4358-8E66-FE0DA9749D32}" destId="{26E8C8A2-4573-4B77-8804-9BC7284F6C8D}" srcOrd="1" destOrd="0" presId="urn:microsoft.com/office/officeart/2005/8/layout/hList1"/>
    <dgm:cxn modelId="{5A917E33-CF1A-4C26-B495-7BC3D3E5C8AC}" type="presParOf" srcId="{28FCAF9B-D59F-49D4-9359-CD0200A5B08D}" destId="{98F9A1E4-157F-4C41-9948-B1557E45A079}" srcOrd="1" destOrd="0" presId="urn:microsoft.com/office/officeart/2005/8/layout/hList1"/>
    <dgm:cxn modelId="{FD8B2634-C115-4AB4-BD89-A137E8681920}" type="presParOf" srcId="{28FCAF9B-D59F-49D4-9359-CD0200A5B08D}" destId="{B133F913-6431-42DD-BC73-8C06B0E29AAC}" srcOrd="2" destOrd="0" presId="urn:microsoft.com/office/officeart/2005/8/layout/hList1"/>
    <dgm:cxn modelId="{6ED272E7-8331-46BA-BEA7-764C3FA742A8}" type="presParOf" srcId="{B133F913-6431-42DD-BC73-8C06B0E29AAC}" destId="{1039BC4F-C98E-4C7D-8D88-90DBD1082D46}" srcOrd="0" destOrd="0" presId="urn:microsoft.com/office/officeart/2005/8/layout/hList1"/>
    <dgm:cxn modelId="{D8414C3C-FAC4-43B7-B4A2-C4027FFFD34B}" type="presParOf" srcId="{B133F913-6431-42DD-BC73-8C06B0E29AAC}" destId="{67187535-11BC-4C4D-958D-2057E859B156}" srcOrd="1" destOrd="0" presId="urn:microsoft.com/office/officeart/2005/8/layout/hList1"/>
    <dgm:cxn modelId="{CD20C40D-9F7E-41F7-8118-752462EF7767}" type="presParOf" srcId="{28FCAF9B-D59F-49D4-9359-CD0200A5B08D}" destId="{3166AC03-36EC-4262-A789-315D6D754AF4}" srcOrd="3" destOrd="0" presId="urn:microsoft.com/office/officeart/2005/8/layout/hList1"/>
    <dgm:cxn modelId="{69E92C8D-B1B9-43DC-B4DC-F502840C5F15}" type="presParOf" srcId="{28FCAF9B-D59F-49D4-9359-CD0200A5B08D}" destId="{E3E6B676-FE78-4268-ACC2-365F34DD186E}" srcOrd="4" destOrd="0" presId="urn:microsoft.com/office/officeart/2005/8/layout/hList1"/>
    <dgm:cxn modelId="{0F6C03AC-BA53-4208-A69D-8E8B5413E251}" type="presParOf" srcId="{E3E6B676-FE78-4268-ACC2-365F34DD186E}" destId="{67379B39-8CA1-44A0-B078-BBE6D186C535}" srcOrd="0" destOrd="0" presId="urn:microsoft.com/office/officeart/2005/8/layout/hList1"/>
    <dgm:cxn modelId="{45E34F15-72B0-4D56-91FE-E95338D26320}" type="presParOf" srcId="{E3E6B676-FE78-4268-ACC2-365F34DD186E}" destId="{FF064CE7-1523-420E-ABB3-BD06B1660E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60AA-A753-4286-B0E0-2BCE9830296B}">
      <dsp:nvSpPr>
        <dsp:cNvPr id="0" name=""/>
        <dsp:cNvSpPr/>
      </dsp:nvSpPr>
      <dsp:spPr>
        <a:xfrm>
          <a:off x="3402" y="14192"/>
          <a:ext cx="3317155" cy="132686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dirty="0" smtClean="0"/>
            <a:t>Active Measurement</a:t>
          </a:r>
          <a:endParaRPr lang="en-US" sz="3200" kern="1200" dirty="0"/>
        </a:p>
      </dsp:txBody>
      <dsp:txXfrm>
        <a:off x="3402" y="14192"/>
        <a:ext cx="3317155" cy="1326862"/>
      </dsp:txXfrm>
    </dsp:sp>
    <dsp:sp modelId="{26E8C8A2-4573-4B77-8804-9BC7284F6C8D}">
      <dsp:nvSpPr>
        <dsp:cNvPr id="0" name=""/>
        <dsp:cNvSpPr/>
      </dsp:nvSpPr>
      <dsp:spPr>
        <a:xfrm>
          <a:off x="3402" y="1341054"/>
          <a:ext cx="3317155" cy="27230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Actively involved in the measurement process</a:t>
          </a:r>
          <a:endParaRPr lang="en-US" sz="3200" kern="1200" dirty="0"/>
        </a:p>
      </dsp:txBody>
      <dsp:txXfrm>
        <a:off x="3402" y="1341054"/>
        <a:ext cx="3317155" cy="2723040"/>
      </dsp:txXfrm>
    </dsp:sp>
    <dsp:sp modelId="{1039BC4F-C98E-4C7D-8D88-90DBD1082D46}">
      <dsp:nvSpPr>
        <dsp:cNvPr id="0" name=""/>
        <dsp:cNvSpPr/>
      </dsp:nvSpPr>
      <dsp:spPr>
        <a:xfrm>
          <a:off x="3784959" y="14192"/>
          <a:ext cx="3317155" cy="132686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dirty="0" smtClean="0"/>
            <a:t>Passive Measurement</a:t>
          </a:r>
          <a:endParaRPr lang="en-US" sz="3200" kern="1200" dirty="0"/>
        </a:p>
      </dsp:txBody>
      <dsp:txXfrm>
        <a:off x="3784959" y="14192"/>
        <a:ext cx="3317155" cy="1326862"/>
      </dsp:txXfrm>
    </dsp:sp>
    <dsp:sp modelId="{67187535-11BC-4C4D-958D-2057E859B156}">
      <dsp:nvSpPr>
        <dsp:cNvPr id="0" name=""/>
        <dsp:cNvSpPr/>
      </dsp:nvSpPr>
      <dsp:spPr>
        <a:xfrm>
          <a:off x="3784959" y="1341054"/>
          <a:ext cx="3317155" cy="27230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No active Involvement</a:t>
          </a:r>
          <a:endParaRPr lang="en-US" sz="3200" kern="1200" dirty="0"/>
        </a:p>
      </dsp:txBody>
      <dsp:txXfrm>
        <a:off x="3784959" y="1341054"/>
        <a:ext cx="3317155" cy="2723040"/>
      </dsp:txXfrm>
    </dsp:sp>
    <dsp:sp modelId="{67379B39-8CA1-44A0-B078-BBE6D186C535}">
      <dsp:nvSpPr>
        <dsp:cNvPr id="0" name=""/>
        <dsp:cNvSpPr/>
      </dsp:nvSpPr>
      <dsp:spPr>
        <a:xfrm>
          <a:off x="7566517" y="14192"/>
          <a:ext cx="3317155" cy="132686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dirty="0" smtClean="0"/>
            <a:t>Hybrid Measurement</a:t>
          </a:r>
          <a:endParaRPr lang="en-US" sz="3200" kern="1200" dirty="0"/>
        </a:p>
      </dsp:txBody>
      <dsp:txXfrm>
        <a:off x="7566517" y="14192"/>
        <a:ext cx="3317155" cy="1326862"/>
      </dsp:txXfrm>
    </dsp:sp>
    <dsp:sp modelId="{FF064CE7-1523-420E-ABB3-BD06B1660E70}">
      <dsp:nvSpPr>
        <dsp:cNvPr id="0" name=""/>
        <dsp:cNvSpPr/>
      </dsp:nvSpPr>
      <dsp:spPr>
        <a:xfrm>
          <a:off x="7566517" y="1341054"/>
          <a:ext cx="3317155" cy="27230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smtClean="0"/>
            <a:t>A calibrated combination of Active and Passive</a:t>
          </a:r>
          <a:endParaRPr lang="en-US" sz="3200" kern="1200" dirty="0"/>
        </a:p>
      </dsp:txBody>
      <dsp:txXfrm>
        <a:off x="7566517" y="1341054"/>
        <a:ext cx="3317155" cy="2723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descr="PPT-White-Cover-Graphic.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368801" y="2835276"/>
            <a:ext cx="7556804" cy="1310218"/>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368801"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8053919" y="5998464"/>
            <a:ext cx="3854751" cy="697394"/>
          </a:xfrm>
        </p:spPr>
        <p:txBody>
          <a:bodyPr wrap="square" anchor="b" anchorCtr="0"/>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0" name="Picture 9" descr="Nielsen_S.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51443" y="2438470"/>
            <a:ext cx="1186133" cy="314589"/>
          </a:xfrm>
          <a:prstGeom prst="rect">
            <a:avLst/>
          </a:prstGeom>
        </p:spPr>
      </p:pic>
    </p:spTree>
    <p:extLst>
      <p:ext uri="{BB962C8B-B14F-4D97-AF65-F5344CB8AC3E}">
        <p14:creationId xmlns:p14="http://schemas.microsoft.com/office/powerpoint/2010/main" val="152993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rt with Call Out">
    <p:spTree>
      <p:nvGrpSpPr>
        <p:cNvPr id="1" name=""/>
        <p:cNvGrpSpPr/>
        <p:nvPr/>
      </p:nvGrpSpPr>
      <p:grpSpPr>
        <a:xfrm>
          <a:off x="0" y="0"/>
          <a:ext cx="0" cy="0"/>
          <a:chOff x="0" y="0"/>
          <a:chExt cx="0" cy="0"/>
        </a:xfrm>
      </p:grpSpPr>
      <p:pic>
        <p:nvPicPr>
          <p:cNvPr id="17" name="Picture 1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9" name="Rectangle 18"/>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792480" y="1801368"/>
            <a:ext cx="10501968" cy="251618"/>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914400" y="5769864"/>
            <a:ext cx="10375392" cy="399086"/>
          </a:xfr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1011936" y="2177748"/>
            <a:ext cx="10282512" cy="3238754"/>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4" name="Text Placeholder 2"/>
          <p:cNvSpPr>
            <a:spLocks noGrp="1"/>
          </p:cNvSpPr>
          <p:nvPr>
            <p:ph type="body" idx="17"/>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5240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 Chart Slide">
    <p:spTree>
      <p:nvGrpSpPr>
        <p:cNvPr id="1" name=""/>
        <p:cNvGrpSpPr/>
        <p:nvPr/>
      </p:nvGrpSpPr>
      <p:grpSpPr>
        <a:xfrm>
          <a:off x="0" y="0"/>
          <a:ext cx="0" cy="0"/>
          <a:chOff x="0" y="0"/>
          <a:chExt cx="0" cy="0"/>
        </a:xfrm>
      </p:grpSpPr>
      <p:pic>
        <p:nvPicPr>
          <p:cNvPr id="17" name="Picture 1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9" name="Rectangle 18"/>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792480" y="1801368"/>
            <a:ext cx="5449571" cy="17700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948267" y="2238121"/>
            <a:ext cx="5293784" cy="3238754"/>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4" name="Chart Placeholder 12"/>
          <p:cNvSpPr>
            <a:spLocks noGrp="1"/>
          </p:cNvSpPr>
          <p:nvPr>
            <p:ph type="chart" sz="quarter" idx="18"/>
          </p:nvPr>
        </p:nvSpPr>
        <p:spPr>
          <a:xfrm>
            <a:off x="6483349" y="2238121"/>
            <a:ext cx="5293784" cy="3238754"/>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6414723" y="1801368"/>
            <a:ext cx="5449571" cy="17700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4950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ble Slide">
    <p:spTree>
      <p:nvGrpSpPr>
        <p:cNvPr id="1" name=""/>
        <p:cNvGrpSpPr/>
        <p:nvPr/>
      </p:nvGrpSpPr>
      <p:grpSpPr>
        <a:xfrm>
          <a:off x="0" y="0"/>
          <a:ext cx="0" cy="0"/>
          <a:chOff x="0" y="0"/>
          <a:chExt cx="0" cy="0"/>
        </a:xfrm>
      </p:grpSpPr>
      <p:pic>
        <p:nvPicPr>
          <p:cNvPr id="12" name="Picture 11"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6" name="Rectangle 15"/>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The Nielsen Company. Confidential and proprietary.</a:t>
            </a:r>
            <a:endParaRPr lang="en-US" sz="600" dirty="0">
              <a:solidFill>
                <a:srgbClr val="5F5F5F"/>
              </a:solidFill>
              <a:latin typeface="Calibri"/>
              <a:cs typeface="Calibri"/>
            </a:endParaRPr>
          </a:p>
        </p:txBody>
      </p:sp>
      <p:sp>
        <p:nvSpPr>
          <p:cNvPr id="6" name="Table Placeholder 5"/>
          <p:cNvSpPr>
            <a:spLocks noGrp="1"/>
          </p:cNvSpPr>
          <p:nvPr>
            <p:ph type="tbl" sz="quarter" idx="13"/>
          </p:nvPr>
        </p:nvSpPr>
        <p:spPr>
          <a:xfrm>
            <a:off x="1035543" y="1947672"/>
            <a:ext cx="10153157" cy="3462338"/>
          </a:xfrm>
        </p:spPr>
        <p:txBody>
          <a:bodyPr/>
          <a:lstStyle>
            <a:lvl1pPr marL="0" indent="0">
              <a:buFontTx/>
              <a:buNone/>
              <a:defRPr/>
            </a:lvl1pPr>
          </a:lstStyle>
          <a:p>
            <a:r>
              <a:rPr lang="en-US" smtClean="0"/>
              <a:t>Click icon to add table</a:t>
            </a:r>
            <a:endParaRPr lang="en-US" dirty="0"/>
          </a:p>
        </p:txBody>
      </p:sp>
      <p:sp>
        <p:nvSpPr>
          <p:cNvPr id="4" name="Title 3"/>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1" name="Text Placeholder 2"/>
          <p:cNvSpPr>
            <a:spLocks noGrp="1"/>
          </p:cNvSpPr>
          <p:nvPr>
            <p:ph type="body" idx="15"/>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9" name="Text Placeholder 2"/>
          <p:cNvSpPr>
            <a:spLocks noGrp="1"/>
          </p:cNvSpPr>
          <p:nvPr>
            <p:ph type="body" idx="16"/>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5114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der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39271" y="3181946"/>
            <a:ext cx="9305080" cy="585216"/>
          </a:xfrm>
        </p:spPr>
        <p:txBody>
          <a:bodyPr wrap="square" anchor="t">
            <a:normAutofit/>
          </a:bodyPr>
          <a:lstStyle>
            <a:lvl1pPr algn="ctr">
              <a:defRPr sz="3200" b="0" cap="all"/>
            </a:lvl1pPr>
          </a:lstStyle>
          <a:p>
            <a:r>
              <a:rPr lang="en-US" smtClean="0"/>
              <a:t>Click to edit Master title style</a:t>
            </a:r>
            <a:endParaRPr lang="en-US" dirty="0"/>
          </a:p>
        </p:txBody>
      </p:sp>
    </p:spTree>
    <p:extLst>
      <p:ext uri="{BB962C8B-B14F-4D97-AF65-F5344CB8AC3E}">
        <p14:creationId xmlns:p14="http://schemas.microsoft.com/office/powerpoint/2010/main" val="376328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bwMode="gray">
          <a:xfrm>
            <a:off x="2639271" y="3181946"/>
            <a:ext cx="9305080" cy="585216"/>
          </a:xfrm>
        </p:spPr>
        <p:txBody>
          <a:bodyPr wrap="square" anchor="t">
            <a:normAutofit/>
          </a:bodyPr>
          <a:lstStyle>
            <a:lvl1pPr algn="ctr">
              <a:defRPr sz="3200" b="0" cap="all"/>
            </a:lvl1pPr>
          </a:lstStyle>
          <a:p>
            <a:r>
              <a:rPr lang="en-US" smtClean="0"/>
              <a:t>Click to edit Master title style</a:t>
            </a:r>
            <a:endParaRPr lang="en-US" dirty="0"/>
          </a:p>
        </p:txBody>
      </p:sp>
    </p:spTree>
    <p:extLst>
      <p:ext uri="{BB962C8B-B14F-4D97-AF65-F5344CB8AC3E}">
        <p14:creationId xmlns:p14="http://schemas.microsoft.com/office/powerpoint/2010/main" val="37313196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6103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39738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E05AF0-506E-49AF-B095-9583172AFB89}" type="datetimeFigureOut">
              <a:rPr lang="en-US" smtClean="0"/>
              <a:t>9/17/2015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D509B2-51CE-496D-829B-FB1E36CA7F5A}" type="slidenum">
              <a:rPr lang="en-US" smtClean="0"/>
              <a:t>‹#›</a:t>
            </a:fld>
            <a:endParaRPr lang="en-US"/>
          </a:p>
        </p:txBody>
      </p:sp>
    </p:spTree>
    <p:extLst>
      <p:ext uri="{BB962C8B-B14F-4D97-AF65-F5344CB8AC3E}">
        <p14:creationId xmlns:p14="http://schemas.microsoft.com/office/powerpoint/2010/main" val="171211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E05AF0-506E-49AF-B095-9583172AFB89}" type="datetimeFigureOut">
              <a:rPr lang="en-US" smtClean="0"/>
              <a:t>9/17/2015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D509B2-51CE-496D-829B-FB1E36CA7F5A}" type="slidenum">
              <a:rPr lang="en-US" smtClean="0"/>
              <a:t>‹#›</a:t>
            </a:fld>
            <a:endParaRPr lang="en-US"/>
          </a:p>
        </p:txBody>
      </p:sp>
    </p:spTree>
    <p:extLst>
      <p:ext uri="{BB962C8B-B14F-4D97-AF65-F5344CB8AC3E}">
        <p14:creationId xmlns:p14="http://schemas.microsoft.com/office/powerpoint/2010/main" val="224403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0" name="Picture 9" descr="Nielsen_S.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51443" y="2438470"/>
            <a:ext cx="1186133" cy="314589"/>
          </a:xfrm>
          <a:prstGeom prst="rect">
            <a:avLst/>
          </a:prstGeom>
        </p:spPr>
      </p:pic>
      <p:pic>
        <p:nvPicPr>
          <p:cNvPr id="8" name="Picture 7" descr="PPT-White-Cover-Graphic-No-Imag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2"/>
          <p:cNvSpPr>
            <a:spLocks noGrp="1"/>
          </p:cNvSpPr>
          <p:nvPr>
            <p:ph type="body" idx="17"/>
          </p:nvPr>
        </p:nvSpPr>
        <p:spPr>
          <a:xfrm>
            <a:off x="8058913"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ctrTitle" hasCustomPrompt="1"/>
          </p:nvPr>
        </p:nvSpPr>
        <p:spPr>
          <a:xfrm>
            <a:off x="4368801" y="2835276"/>
            <a:ext cx="7556804" cy="1310218"/>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368801"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5195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ark 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0" name="Picture 9" descr="PPT-Black-Cover-Graphic.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329901"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329902" y="5997616"/>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485423" y="3162551"/>
            <a:ext cx="1185333" cy="314377"/>
          </a:xfrm>
          <a:prstGeom prst="rect">
            <a:avLst/>
          </a:prstGeom>
        </p:spPr>
      </p:pic>
      <p:pic>
        <p:nvPicPr>
          <p:cNvPr id="12" name="Picture 11"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485423" y="3162551"/>
            <a:ext cx="1185333" cy="314377"/>
          </a:xfrm>
          <a:prstGeom prst="rect">
            <a:avLst/>
          </a:prstGeom>
        </p:spPr>
      </p:pic>
      <p:pic>
        <p:nvPicPr>
          <p:cNvPr id="20" name="Picture 19"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485423" y="3162551"/>
            <a:ext cx="1185333" cy="314377"/>
          </a:xfrm>
          <a:prstGeom prst="rect">
            <a:avLst/>
          </a:prstGeom>
        </p:spPr>
      </p:pic>
      <p:sp>
        <p:nvSpPr>
          <p:cNvPr id="13" name="Title 1"/>
          <p:cNvSpPr>
            <a:spLocks noGrp="1"/>
          </p:cNvSpPr>
          <p:nvPr>
            <p:ph type="ctrTitle" hasCustomPrompt="1"/>
          </p:nvPr>
        </p:nvSpPr>
        <p:spPr>
          <a:xfrm>
            <a:off x="329186"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5897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1" name="Picture 10" descr="PPT-Black-Cover-Graphic-No-Imag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329901"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329902"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485423" y="3162551"/>
            <a:ext cx="1185333" cy="314377"/>
          </a:xfrm>
          <a:prstGeom prst="rect">
            <a:avLst/>
          </a:prstGeom>
        </p:spPr>
      </p:pic>
      <p:pic>
        <p:nvPicPr>
          <p:cNvPr id="12" name="Picture 11"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485423" y="3162551"/>
            <a:ext cx="1185333" cy="314377"/>
          </a:xfrm>
          <a:prstGeom prst="rect">
            <a:avLst/>
          </a:prstGeom>
        </p:spPr>
      </p:pic>
      <p:pic>
        <p:nvPicPr>
          <p:cNvPr id="20" name="Picture 19"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485423" y="3162551"/>
            <a:ext cx="1185333" cy="314377"/>
          </a:xfrm>
          <a:prstGeom prst="rect">
            <a:avLst/>
          </a:prstGeom>
        </p:spPr>
      </p:pic>
      <p:sp>
        <p:nvSpPr>
          <p:cNvPr id="13" name="Title 1"/>
          <p:cNvSpPr>
            <a:spLocks noGrp="1"/>
          </p:cNvSpPr>
          <p:nvPr>
            <p:ph type="ctrTitle" hasCustomPrompt="1"/>
          </p:nvPr>
        </p:nvSpPr>
        <p:spPr>
          <a:xfrm>
            <a:off x="329186"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789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92481" y="676656"/>
            <a:ext cx="10887287"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792481" y="1280160"/>
            <a:ext cx="10887287"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792481" y="2020825"/>
            <a:ext cx="10887287"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9492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grpSp>
        <p:nvGrpSpPr>
          <p:cNvPr id="2" name="Group 5"/>
          <p:cNvGrpSpPr/>
          <p:nvPr/>
        </p:nvGrpSpPr>
        <p:grpSpPr>
          <a:xfrm>
            <a:off x="0" y="0"/>
            <a:ext cx="12192000" cy="6858000"/>
            <a:chOff x="0" y="0"/>
            <a:chExt cx="9144000" cy="6858000"/>
          </a:xfrm>
        </p:grpSpPr>
        <p:pic>
          <p:nvPicPr>
            <p:cNvPr id="10" name="Picture 9"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1" name="Rectangle 10"/>
            <p:cNvSpPr/>
            <p:nvPr/>
          </p:nvSpPr>
          <p:spPr bwMode="gray">
            <a:xfrm rot="16200000">
              <a:off x="-1077705" y="5606049"/>
              <a:ext cx="2364750" cy="138500"/>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792480" y="676656"/>
            <a:ext cx="9643872"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792480" y="1280160"/>
            <a:ext cx="964387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792482" y="2020825"/>
            <a:ext cx="7769437"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792481" y="6373368"/>
            <a:ext cx="7769439"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Oval 12"/>
          <p:cNvSpPr/>
          <p:nvPr/>
        </p:nvSpPr>
        <p:spPr>
          <a:xfrm>
            <a:off x="11797355" y="6568281"/>
            <a:ext cx="279176"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lumMod val="65000"/>
                </a:schemeClr>
              </a:solidFill>
            </a:endParaRPr>
          </a:p>
        </p:txBody>
      </p:sp>
      <p:sp>
        <p:nvSpPr>
          <p:cNvPr id="14"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a:t>
            </a:fld>
            <a:endParaRPr lang="en-US" sz="900" b="0" dirty="0">
              <a:solidFill>
                <a:srgbClr val="FFFFFF"/>
              </a:solidFill>
            </a:endParaRPr>
          </a:p>
        </p:txBody>
      </p:sp>
    </p:spTree>
    <p:extLst>
      <p:ext uri="{BB962C8B-B14F-4D97-AF65-F5344CB8AC3E}">
        <p14:creationId xmlns:p14="http://schemas.microsoft.com/office/powerpoint/2010/main" val="5383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6372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0" name="Rectangle 9"/>
          <p:cNvSpPr/>
          <p:nvPr/>
        </p:nvSpPr>
        <p:spPr bwMode="gray">
          <a:xfrm rot="16200000">
            <a:off x="-1051630" y="5582967"/>
            <a:ext cx="2382383"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a:t>
            </a:r>
            <a:r>
              <a:rPr lang="en-US" sz="600" baseline="0" dirty="0" smtClean="0">
                <a:solidFill>
                  <a:srgbClr val="5F5F5F"/>
                </a:solidFill>
                <a:latin typeface="Calibri"/>
                <a:cs typeface="Calibri"/>
              </a:rPr>
              <a:t> </a:t>
            </a:r>
            <a:r>
              <a:rPr lang="en-US" sz="600" dirty="0" smtClean="0">
                <a:solidFill>
                  <a:srgbClr val="5F5F5F"/>
                </a:solidFill>
                <a:latin typeface="Calibri"/>
                <a:cs typeface="Calibri"/>
              </a:rPr>
              <a:t>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405003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ull Slide Chart">
    <p:spTree>
      <p:nvGrpSpPr>
        <p:cNvPr id="1" name=""/>
        <p:cNvGrpSpPr/>
        <p:nvPr/>
      </p:nvGrpSpPr>
      <p:grpSpPr>
        <a:xfrm>
          <a:off x="0" y="0"/>
          <a:ext cx="0" cy="0"/>
          <a:chOff x="0" y="0"/>
          <a:chExt cx="0" cy="0"/>
        </a:xfrm>
      </p:grpSpPr>
      <p:pic>
        <p:nvPicPr>
          <p:cNvPr id="11" name="Picture 10" descr="PPT-Chart-Template.png"/>
          <p:cNvPicPr>
            <a:picLocks noChangeAspect="1"/>
          </p:cNvPicPr>
          <p:nvPr/>
        </p:nvPicPr>
        <p:blipFill>
          <a:blip r:embed="rId2" cstate="screen"/>
          <a:stretch>
            <a:fillRect/>
          </a:stretch>
        </p:blipFill>
        <p:spPr>
          <a:xfrm>
            <a:off x="0" y="0"/>
            <a:ext cx="12192000" cy="6858000"/>
          </a:xfrm>
          <a:prstGeom prst="rect">
            <a:avLst/>
          </a:prstGeom>
        </p:spPr>
      </p:pic>
      <p:sp>
        <p:nvSpPr>
          <p:cNvPr id="19" name="Rectangle 18"/>
          <p:cNvSpPr/>
          <p:nvPr/>
        </p:nvSpPr>
        <p:spPr bwMode="gray">
          <a:xfrm rot="16200000">
            <a:off x="-1042814" y="5582967"/>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792479" y="1801368"/>
            <a:ext cx="10914804" cy="25955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92479" y="2095501"/>
            <a:ext cx="10914804" cy="3963987"/>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0" name="Text Placeholder 2"/>
          <p:cNvSpPr>
            <a:spLocks noGrp="1"/>
          </p:cNvSpPr>
          <p:nvPr>
            <p:ph type="body" idx="15"/>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863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bwMode="gray">
          <a:xfrm rot="16200000">
            <a:off x="-1042816" y="1091630"/>
            <a:ext cx="2364750"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©2013 The Nielsen Company. Confidential and proprietary.</a:t>
            </a:r>
            <a:endParaRPr lang="en-US" sz="600" dirty="0">
              <a:solidFill>
                <a:srgbClr val="5F5F5F"/>
              </a:solidFill>
              <a:latin typeface="Calibri"/>
              <a:cs typeface="Calibri"/>
            </a:endParaRPr>
          </a:p>
        </p:txBody>
      </p:sp>
      <p:sp>
        <p:nvSpPr>
          <p:cNvPr id="2" name="Title Placeholder 1"/>
          <p:cNvSpPr>
            <a:spLocks noGrp="1"/>
          </p:cNvSpPr>
          <p:nvPr>
            <p:ph type="title"/>
          </p:nvPr>
        </p:nvSpPr>
        <p:spPr>
          <a:xfrm>
            <a:off x="792481" y="676656"/>
            <a:ext cx="10887287"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92480" y="2020824"/>
            <a:ext cx="10887288" cy="407822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11863455" y="6600343"/>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77364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000" kern="1200" cap="all" baseline="0">
          <a:solidFill>
            <a:srgbClr val="009DD9"/>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Digital Marketing </a:t>
            </a:r>
            <a:r>
              <a:rPr lang="en-US" dirty="0" smtClean="0"/>
              <a:t>needs and Challenges</a:t>
            </a:r>
          </a:p>
        </p:txBody>
      </p:sp>
      <p:sp>
        <p:nvSpPr>
          <p:cNvPr id="4" name="Text Placeholder 3"/>
          <p:cNvSpPr>
            <a:spLocks noGrp="1"/>
          </p:cNvSpPr>
          <p:nvPr>
            <p:ph type="body" idx="17"/>
          </p:nvPr>
        </p:nvSpPr>
        <p:spPr/>
        <p:txBody>
          <a:bodyPr/>
          <a:lstStyle/>
          <a:p>
            <a:r>
              <a:rPr lang="en-US" dirty="0"/>
              <a:t>Chad Hage</a:t>
            </a:r>
          </a:p>
          <a:p>
            <a:r>
              <a:rPr lang="en-US" dirty="0"/>
              <a:t>September </a:t>
            </a:r>
            <a:r>
              <a:rPr lang="en-US" dirty="0" smtClean="0"/>
              <a:t>2015</a:t>
            </a:r>
            <a:endParaRPr lang="en-US" dirty="0"/>
          </a:p>
        </p:txBody>
      </p:sp>
      <p:sp>
        <p:nvSpPr>
          <p:cNvPr id="2" name="Title 1"/>
          <p:cNvSpPr>
            <a:spLocks noGrp="1"/>
          </p:cNvSpPr>
          <p:nvPr>
            <p:ph type="ctrTitle"/>
          </p:nvPr>
        </p:nvSpPr>
        <p:spPr/>
        <p:txBody>
          <a:bodyPr/>
          <a:lstStyle/>
          <a:p>
            <a:r>
              <a:rPr lang="en-US" dirty="0" smtClean="0"/>
              <a:t>measurable </a:t>
            </a:r>
            <a:r>
              <a:rPr lang="en-US" dirty="0"/>
              <a:t>by design</a:t>
            </a:r>
          </a:p>
        </p:txBody>
      </p:sp>
    </p:spTree>
    <p:extLst>
      <p:ext uri="{BB962C8B-B14F-4D97-AF65-F5344CB8AC3E}">
        <p14:creationId xmlns:p14="http://schemas.microsoft.com/office/powerpoint/2010/main" val="387493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Common Denominator</a:t>
            </a:r>
            <a:endParaRPr lang="en-US" dirty="0"/>
          </a:p>
        </p:txBody>
      </p:sp>
      <p:sp>
        <p:nvSpPr>
          <p:cNvPr id="7" name="Content Placeholder 6"/>
          <p:cNvSpPr>
            <a:spLocks noGrp="1"/>
          </p:cNvSpPr>
          <p:nvPr>
            <p:ph idx="1"/>
          </p:nvPr>
        </p:nvSpPr>
        <p:spPr/>
        <p:txBody>
          <a:bodyPr/>
          <a:lstStyle/>
          <a:p>
            <a:pPr marL="0" indent="0">
              <a:buNone/>
            </a:pPr>
            <a:r>
              <a:rPr lang="en-US" sz="3200" dirty="0" smtClean="0"/>
              <a:t>Media and content consumption across </a:t>
            </a:r>
            <a:r>
              <a:rPr lang="en-US" sz="3200" dirty="0"/>
              <a:t>a variety of devices. </a:t>
            </a:r>
            <a:endParaRPr lang="en-US" sz="3200" dirty="0" smtClean="0"/>
          </a:p>
          <a:p>
            <a:pPr marL="0" indent="0">
              <a:buNone/>
            </a:pPr>
            <a:endParaRPr lang="en-US" sz="3200" dirty="0"/>
          </a:p>
          <a:p>
            <a:pPr marL="0" indent="0">
              <a:buNone/>
            </a:pPr>
            <a:r>
              <a:rPr lang="en-US" sz="3200" dirty="0" smtClean="0"/>
              <a:t>The </a:t>
            </a:r>
            <a:r>
              <a:rPr lang="en-US" sz="3200" dirty="0"/>
              <a:t>World Wide Web is the common denominator.</a:t>
            </a:r>
          </a:p>
        </p:txBody>
      </p:sp>
    </p:spTree>
    <p:extLst>
      <p:ext uri="{BB962C8B-B14F-4D97-AF65-F5344CB8AC3E}">
        <p14:creationId xmlns:p14="http://schemas.microsoft.com/office/powerpoint/2010/main" val="216575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Methods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9681448"/>
              </p:ext>
            </p:extLst>
          </p:nvPr>
        </p:nvGraphicFramePr>
        <p:xfrm>
          <a:off x="792163" y="2020888"/>
          <a:ext cx="10887075" cy="407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52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a:t>
            </a:r>
            <a:endParaRPr lang="en-US" dirty="0"/>
          </a:p>
        </p:txBody>
      </p:sp>
      <p:sp>
        <p:nvSpPr>
          <p:cNvPr id="3" name="Content Placeholder 2"/>
          <p:cNvSpPr>
            <a:spLocks noGrp="1"/>
          </p:cNvSpPr>
          <p:nvPr>
            <p:ph idx="1"/>
          </p:nvPr>
        </p:nvSpPr>
        <p:spPr/>
        <p:txBody>
          <a:bodyPr/>
          <a:lstStyle/>
          <a:p>
            <a:pPr>
              <a:lnSpc>
                <a:spcPct val="150000"/>
              </a:lnSpc>
            </a:pPr>
            <a:r>
              <a:rPr lang="en-US" sz="3200" dirty="0" smtClean="0"/>
              <a:t>Programmatic</a:t>
            </a:r>
          </a:p>
          <a:p>
            <a:pPr>
              <a:lnSpc>
                <a:spcPct val="150000"/>
              </a:lnSpc>
            </a:pPr>
            <a:r>
              <a:rPr lang="en-US" sz="3200" dirty="0" smtClean="0"/>
              <a:t>Precision Targeting</a:t>
            </a:r>
          </a:p>
          <a:p>
            <a:pPr>
              <a:lnSpc>
                <a:spcPct val="150000"/>
              </a:lnSpc>
            </a:pPr>
            <a:r>
              <a:rPr lang="en-US" sz="3200" dirty="0" smtClean="0"/>
              <a:t>Non-Human  Traffic</a:t>
            </a:r>
          </a:p>
          <a:p>
            <a:pPr>
              <a:lnSpc>
                <a:spcPct val="150000"/>
              </a:lnSpc>
            </a:pPr>
            <a:endParaRPr lang="en-US" sz="3200" dirty="0"/>
          </a:p>
        </p:txBody>
      </p:sp>
    </p:spTree>
    <p:extLst>
      <p:ext uri="{BB962C8B-B14F-4D97-AF65-F5344CB8AC3E}">
        <p14:creationId xmlns:p14="http://schemas.microsoft.com/office/powerpoint/2010/main" val="117619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 is fast approaching</a:t>
            </a:r>
            <a:endParaRPr lang="en-US" dirty="0"/>
          </a:p>
        </p:txBody>
      </p:sp>
      <p:sp>
        <p:nvSpPr>
          <p:cNvPr id="3" name="Content Placeholder 2"/>
          <p:cNvSpPr>
            <a:spLocks noGrp="1"/>
          </p:cNvSpPr>
          <p:nvPr>
            <p:ph idx="1"/>
          </p:nvPr>
        </p:nvSpPr>
        <p:spPr/>
        <p:txBody>
          <a:bodyPr/>
          <a:lstStyle/>
          <a:p>
            <a:pPr marL="0" indent="0">
              <a:lnSpc>
                <a:spcPct val="150000"/>
              </a:lnSpc>
              <a:buNone/>
            </a:pPr>
            <a:r>
              <a:rPr lang="en-US" sz="3200" dirty="0" err="1" smtClean="0"/>
              <a:t>IoT</a:t>
            </a:r>
            <a:r>
              <a:rPr lang="en-US" sz="3200" dirty="0" smtClean="0"/>
              <a:t>/</a:t>
            </a:r>
            <a:r>
              <a:rPr lang="en-US" sz="3200" dirty="0" err="1" smtClean="0"/>
              <a:t>WoT</a:t>
            </a:r>
            <a:endParaRPr lang="en-US" sz="3200" dirty="0" smtClean="0"/>
          </a:p>
          <a:p>
            <a:pPr marL="0" indent="0">
              <a:lnSpc>
                <a:spcPct val="150000"/>
              </a:lnSpc>
              <a:buNone/>
            </a:pPr>
            <a:r>
              <a:rPr lang="en-US" sz="3200" dirty="0" smtClean="0"/>
              <a:t>Connected Car</a:t>
            </a:r>
          </a:p>
          <a:p>
            <a:pPr marL="0" indent="0">
              <a:lnSpc>
                <a:spcPct val="150000"/>
              </a:lnSpc>
              <a:buNone/>
            </a:pPr>
            <a:r>
              <a:rPr lang="en-US" sz="3200" dirty="0" smtClean="0"/>
              <a:t>Connected Home</a:t>
            </a:r>
          </a:p>
          <a:p>
            <a:pPr marL="0" indent="0">
              <a:lnSpc>
                <a:spcPct val="150000"/>
              </a:lnSpc>
              <a:buNone/>
            </a:pPr>
            <a:r>
              <a:rPr lang="en-US" sz="3200" dirty="0" smtClean="0"/>
              <a:t>10 Billion Devices on the Web</a:t>
            </a:r>
            <a:endParaRPr lang="en-US" sz="3200" dirty="0"/>
          </a:p>
        </p:txBody>
      </p:sp>
    </p:spTree>
    <p:extLst>
      <p:ext uri="{BB962C8B-B14F-4D97-AF65-F5344CB8AC3E}">
        <p14:creationId xmlns:p14="http://schemas.microsoft.com/office/powerpoint/2010/main" val="360750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Need</a:t>
            </a:r>
            <a:endParaRPr lang="en-US" dirty="0"/>
          </a:p>
        </p:txBody>
      </p:sp>
      <p:sp>
        <p:nvSpPr>
          <p:cNvPr id="3" name="Content Placeholder 2"/>
          <p:cNvSpPr>
            <a:spLocks noGrp="1"/>
          </p:cNvSpPr>
          <p:nvPr>
            <p:ph idx="1"/>
          </p:nvPr>
        </p:nvSpPr>
        <p:spPr/>
        <p:txBody>
          <a:bodyPr/>
          <a:lstStyle/>
          <a:p>
            <a:pPr marL="0" indent="0">
              <a:lnSpc>
                <a:spcPct val="150000"/>
              </a:lnSpc>
              <a:buNone/>
            </a:pPr>
            <a:r>
              <a:rPr lang="en-US" sz="3200" dirty="0" smtClean="0"/>
              <a:t>Measurable</a:t>
            </a:r>
          </a:p>
          <a:p>
            <a:pPr marL="0" indent="0">
              <a:lnSpc>
                <a:spcPct val="150000"/>
              </a:lnSpc>
              <a:buNone/>
            </a:pPr>
            <a:r>
              <a:rPr lang="en-US" sz="3200" dirty="0" smtClean="0"/>
              <a:t>3</a:t>
            </a:r>
            <a:r>
              <a:rPr lang="en-US" sz="3200" baseline="30000" dirty="0" smtClean="0"/>
              <a:t>rd</a:t>
            </a:r>
            <a:r>
              <a:rPr lang="en-US" sz="3200" dirty="0" smtClean="0"/>
              <a:t> Independent Party</a:t>
            </a:r>
          </a:p>
          <a:p>
            <a:pPr marL="0" indent="0">
              <a:lnSpc>
                <a:spcPct val="150000"/>
              </a:lnSpc>
              <a:buNone/>
            </a:pPr>
            <a:r>
              <a:rPr lang="en-US" sz="3200" dirty="0" smtClean="0"/>
              <a:t>Reliable and Consistent by Design</a:t>
            </a:r>
            <a:endParaRPr lang="en-US" sz="3200" dirty="0"/>
          </a:p>
        </p:txBody>
      </p:sp>
    </p:spTree>
    <p:extLst>
      <p:ext uri="{BB962C8B-B14F-4D97-AF65-F5344CB8AC3E}">
        <p14:creationId xmlns:p14="http://schemas.microsoft.com/office/powerpoint/2010/main" val="208689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lstStyle/>
          <a:p>
            <a:pPr marL="0" lvl="0" indent="0">
              <a:buNone/>
            </a:pPr>
            <a:r>
              <a:rPr lang="en-US" sz="3200" dirty="0"/>
              <a:t>Simplify the delivery of ads into content by extending the HTML spec to include document elements that make it simpler on clients such as browsers to detect, identify, acquire, and render an ad.</a:t>
            </a:r>
          </a:p>
          <a:p>
            <a:pPr marL="0" lvl="0" indent="0">
              <a:buNone/>
            </a:pPr>
            <a:endParaRPr lang="en-US" sz="3200" dirty="0" smtClean="0"/>
          </a:p>
          <a:p>
            <a:pPr marL="0" lvl="0" indent="0">
              <a:buNone/>
            </a:pPr>
            <a:r>
              <a:rPr lang="en-US" sz="3200" dirty="0" smtClean="0"/>
              <a:t>Ensure </a:t>
            </a:r>
            <a:r>
              <a:rPr lang="en-US" sz="3200" dirty="0"/>
              <a:t>that these specs address both human and legitimate non-human traffic.</a:t>
            </a:r>
          </a:p>
          <a:p>
            <a:pPr marL="0" indent="0">
              <a:buNone/>
            </a:pPr>
            <a:endParaRPr lang="en-US" dirty="0"/>
          </a:p>
        </p:txBody>
      </p:sp>
    </p:spTree>
    <p:extLst>
      <p:ext uri="{BB962C8B-B14F-4D97-AF65-F5344CB8AC3E}">
        <p14:creationId xmlns:p14="http://schemas.microsoft.com/office/powerpoint/2010/main" val="216066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640046214"/>
      </p:ext>
    </p:extLst>
  </p:cSld>
  <p:clrMapOvr>
    <a:masterClrMapping/>
  </p:clrMapOvr>
</p:sld>
</file>

<file path=ppt/theme/theme1.xml><?xml version="1.0" encoding="utf-8"?>
<a:theme xmlns:a="http://schemas.openxmlformats.org/drawingml/2006/main" name="Nielsen Black White Them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extLst>
    <a:ext uri="{05A4C25C-085E-4340-85A3-A5531E510DB2}">
      <thm15:themeFamily xmlns:thm15="http://schemas.microsoft.com/office/thememl/2012/main" name="Nielsen Black White Theme" id="{BB21F8B6-AA1F-4C4B-BB2A-1710C699D14E}" vid="{DBF55F12-FF49-4DBA-ABA1-BE966A64EB58}"/>
    </a:ext>
  </a:extLst>
</a:theme>
</file>

<file path=docProps/app.xml><?xml version="1.0" encoding="utf-8"?>
<Properties xmlns="http://schemas.openxmlformats.org/officeDocument/2006/extended-properties" xmlns:vt="http://schemas.openxmlformats.org/officeDocument/2006/docPropsVTypes">
  <Template>Nielsen Black White Theme</Template>
  <TotalTime>30</TotalTime>
  <Words>143</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Nielsen Black White Theme</vt:lpstr>
      <vt:lpstr>measurable by design</vt:lpstr>
      <vt:lpstr>A Common Denominator</vt:lpstr>
      <vt:lpstr>Measurement Methods</vt:lpstr>
      <vt:lpstr>The Challenges</vt:lpstr>
      <vt:lpstr>Tomorrow is fast approaching</vt:lpstr>
      <vt:lpstr>Clear Need</vt:lpstr>
      <vt:lpstr>Proposal</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measurable by design</dc:title>
  <dc:creator>Hage, Chad</dc:creator>
  <cp:lastModifiedBy>Hage, Chad</cp:lastModifiedBy>
  <cp:revision>4</cp:revision>
  <dcterms:created xsi:type="dcterms:W3CDTF">2015-09-17T14:29:17Z</dcterms:created>
  <dcterms:modified xsi:type="dcterms:W3CDTF">2015-09-17T14:59:29Z</dcterms:modified>
</cp:coreProperties>
</file>