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8" r:id="rId2"/>
    <p:sldId id="277" r:id="rId3"/>
    <p:sldId id="278" r:id="rId4"/>
    <p:sldId id="279" r:id="rId5"/>
    <p:sldId id="280" r:id="rId6"/>
    <p:sldId id="263" r:id="rId7"/>
    <p:sldId id="264" r:id="rId8"/>
    <p:sldId id="265" r:id="rId9"/>
    <p:sldId id="266" r:id="rId10"/>
    <p:sldId id="268" r:id="rId11"/>
    <p:sldId id="269" r:id="rId12"/>
    <p:sldId id="270" r:id="rId13"/>
    <p:sldId id="271" r:id="rId14"/>
    <p:sldId id="272" r:id="rId15"/>
    <p:sldId id="273" r:id="rId16"/>
    <p:sldId id="274" r:id="rId17"/>
    <p:sldId id="275" r:id="rId18"/>
    <p:sldId id="276" r:id="rId19"/>
  </p:sldIdLst>
  <p:sldSz cx="9144000" cy="6858000" type="screen4x3"/>
  <p:notesSz cx="6761163" cy="9856788"/>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0000"/>
    <a:srgbClr val="FFFFFF"/>
    <a:srgbClr val="DFDFDF"/>
    <a:srgbClr val="EA0437"/>
    <a:srgbClr val="E7EEF5"/>
    <a:srgbClr val="E9E9EE"/>
    <a:srgbClr val="FDA9BB"/>
    <a:srgbClr val="94E5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81962" autoAdjust="0"/>
  </p:normalViewPr>
  <p:slideViewPr>
    <p:cSldViewPr snapToGrid="0">
      <p:cViewPr>
        <p:scale>
          <a:sx n="76" d="100"/>
          <a:sy n="76" d="100"/>
        </p:scale>
        <p:origin x="-1646" y="-226"/>
      </p:cViewPr>
      <p:guideLst>
        <p:guide orient="horz" pos="1821"/>
        <p:guide orient="horz" pos="2674"/>
        <p:guide orient="horz" pos="2106"/>
        <p:guide orient="horz" pos="348"/>
        <p:guide orient="horz" pos="704"/>
        <p:guide orient="horz" pos="3300"/>
        <p:guide pos="5299"/>
        <p:guide pos="3170"/>
        <p:guide pos="2910"/>
        <p:guide pos="519"/>
        <p:guide pos="192"/>
        <p:guide pos="2041"/>
      </p:guideLst>
    </p:cSldViewPr>
  </p:slideViewPr>
  <p:notesTextViewPr>
    <p:cViewPr>
      <p:scale>
        <a:sx n="100" d="100"/>
        <a:sy n="100" d="100"/>
      </p:scale>
      <p:origin x="0" y="0"/>
    </p:cViewPr>
  </p:notesTextViewPr>
  <p:sorterViewPr>
    <p:cViewPr>
      <p:scale>
        <a:sx n="110" d="100"/>
        <a:sy n="110"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5"/>
            <a:ext cx="2930161" cy="493313"/>
          </a:xfrm>
          <a:prstGeom prst="rect">
            <a:avLst/>
          </a:prstGeom>
        </p:spPr>
        <p:txBody>
          <a:bodyPr vert="horz" lIns="91409" tIns="45704" rIns="91409" bIns="45704" rtlCol="0"/>
          <a:lstStyle>
            <a:lvl1pPr algn="l">
              <a:defRPr sz="1100"/>
            </a:lvl1pPr>
          </a:lstStyle>
          <a:p>
            <a:endParaRPr lang="en-GB"/>
          </a:p>
        </p:txBody>
      </p:sp>
      <p:sp>
        <p:nvSpPr>
          <p:cNvPr id="3" name="Date Placeholder 2"/>
          <p:cNvSpPr>
            <a:spLocks noGrp="1"/>
          </p:cNvSpPr>
          <p:nvPr>
            <p:ph type="dt" sz="quarter" idx="1"/>
          </p:nvPr>
        </p:nvSpPr>
        <p:spPr>
          <a:xfrm>
            <a:off x="3829394" y="5"/>
            <a:ext cx="2930161" cy="493313"/>
          </a:xfrm>
          <a:prstGeom prst="rect">
            <a:avLst/>
          </a:prstGeom>
        </p:spPr>
        <p:txBody>
          <a:bodyPr vert="horz" lIns="91409" tIns="45704" rIns="91409" bIns="45704" rtlCol="0"/>
          <a:lstStyle>
            <a:lvl1pPr algn="r">
              <a:defRPr sz="1100"/>
            </a:lvl1pPr>
          </a:lstStyle>
          <a:p>
            <a:fld id="{6E5FB1B1-8ECF-4161-91D4-0AB97A4DAD52}" type="datetimeFigureOut">
              <a:rPr lang="en-GB" smtClean="0"/>
              <a:pPr/>
              <a:t>08/09/2014</a:t>
            </a:fld>
            <a:endParaRPr lang="en-GB"/>
          </a:p>
        </p:txBody>
      </p:sp>
      <p:sp>
        <p:nvSpPr>
          <p:cNvPr id="4" name="Footer Placeholder 3"/>
          <p:cNvSpPr>
            <a:spLocks noGrp="1"/>
          </p:cNvSpPr>
          <p:nvPr>
            <p:ph type="ftr" sz="quarter" idx="2"/>
          </p:nvPr>
        </p:nvSpPr>
        <p:spPr>
          <a:xfrm>
            <a:off x="5" y="9361899"/>
            <a:ext cx="2930161" cy="493313"/>
          </a:xfrm>
          <a:prstGeom prst="rect">
            <a:avLst/>
          </a:prstGeom>
        </p:spPr>
        <p:txBody>
          <a:bodyPr vert="horz" lIns="91409" tIns="45704" rIns="91409" bIns="45704" rtlCol="0" anchor="b"/>
          <a:lstStyle>
            <a:lvl1pPr algn="l">
              <a:defRPr sz="1100"/>
            </a:lvl1pPr>
          </a:lstStyle>
          <a:p>
            <a:endParaRPr lang="en-GB"/>
          </a:p>
        </p:txBody>
      </p:sp>
      <p:sp>
        <p:nvSpPr>
          <p:cNvPr id="5" name="Slide Number Placeholder 4"/>
          <p:cNvSpPr>
            <a:spLocks noGrp="1"/>
          </p:cNvSpPr>
          <p:nvPr>
            <p:ph type="sldNum" sz="quarter" idx="3"/>
          </p:nvPr>
        </p:nvSpPr>
        <p:spPr>
          <a:xfrm>
            <a:off x="3829394" y="9361899"/>
            <a:ext cx="2930161" cy="493313"/>
          </a:xfrm>
          <a:prstGeom prst="rect">
            <a:avLst/>
          </a:prstGeom>
        </p:spPr>
        <p:txBody>
          <a:bodyPr vert="horz" lIns="91409" tIns="45704" rIns="91409" bIns="45704" rtlCol="0" anchor="b"/>
          <a:lstStyle>
            <a:lvl1pPr algn="r">
              <a:defRPr sz="1100"/>
            </a:lvl1pPr>
          </a:lstStyle>
          <a:p>
            <a:fld id="{94983707-1791-43F1-9E60-1AC7CD8C97DB}" type="slidenum">
              <a:rPr lang="en-GB" smtClean="0"/>
              <a:pPr/>
              <a:t>‹#›</a:t>
            </a:fld>
            <a:endParaRPr lang="en-GB"/>
          </a:p>
        </p:txBody>
      </p:sp>
    </p:spTree>
    <p:extLst>
      <p:ext uri="{BB962C8B-B14F-4D97-AF65-F5344CB8AC3E}">
        <p14:creationId xmlns="" xmlns:p14="http://schemas.microsoft.com/office/powerpoint/2010/main" val="41814919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6"/>
            <a:ext cx="2929837" cy="492839"/>
          </a:xfrm>
          <a:prstGeom prst="rect">
            <a:avLst/>
          </a:prstGeom>
        </p:spPr>
        <p:txBody>
          <a:bodyPr vert="horz" lIns="91409" tIns="45704" rIns="91409" bIns="45704" rtlCol="0"/>
          <a:lstStyle>
            <a:lvl1pPr algn="l">
              <a:defRPr sz="1100"/>
            </a:lvl1pPr>
          </a:lstStyle>
          <a:p>
            <a:endParaRPr lang="en-GB"/>
          </a:p>
        </p:txBody>
      </p:sp>
      <p:sp>
        <p:nvSpPr>
          <p:cNvPr id="3" name="Date Placeholder 2"/>
          <p:cNvSpPr>
            <a:spLocks noGrp="1"/>
          </p:cNvSpPr>
          <p:nvPr>
            <p:ph type="dt" idx="1"/>
          </p:nvPr>
        </p:nvSpPr>
        <p:spPr>
          <a:xfrm>
            <a:off x="3829770" y="6"/>
            <a:ext cx="2929837" cy="492839"/>
          </a:xfrm>
          <a:prstGeom prst="rect">
            <a:avLst/>
          </a:prstGeom>
        </p:spPr>
        <p:txBody>
          <a:bodyPr vert="horz" lIns="91409" tIns="45704" rIns="91409" bIns="45704" rtlCol="0"/>
          <a:lstStyle>
            <a:lvl1pPr algn="r">
              <a:defRPr sz="1100"/>
            </a:lvl1pPr>
          </a:lstStyle>
          <a:p>
            <a:fld id="{6D778BAB-19BB-4B08-9F41-8B8D270E8CBF}" type="datetimeFigureOut">
              <a:rPr lang="en-GB" smtClean="0"/>
              <a:pPr/>
              <a:t>08/09/2014</a:t>
            </a:fld>
            <a:endParaRPr lang="en-GB"/>
          </a:p>
        </p:txBody>
      </p:sp>
      <p:sp>
        <p:nvSpPr>
          <p:cNvPr id="4" name="Slide Image Placeholder 3"/>
          <p:cNvSpPr>
            <a:spLocks noGrp="1" noRot="1" noChangeAspect="1"/>
          </p:cNvSpPr>
          <p:nvPr>
            <p:ph type="sldImg" idx="2"/>
          </p:nvPr>
        </p:nvSpPr>
        <p:spPr>
          <a:xfrm>
            <a:off x="914400" y="735013"/>
            <a:ext cx="4932363" cy="3698875"/>
          </a:xfrm>
          <a:prstGeom prst="rect">
            <a:avLst/>
          </a:prstGeom>
          <a:noFill/>
          <a:ln w="12700">
            <a:solidFill>
              <a:prstClr val="black"/>
            </a:solidFill>
          </a:ln>
        </p:spPr>
        <p:txBody>
          <a:bodyPr vert="horz" lIns="91409" tIns="45704" rIns="91409" bIns="45704" rtlCol="0" anchor="ctr"/>
          <a:lstStyle/>
          <a:p>
            <a:endParaRPr lang="en-GB"/>
          </a:p>
        </p:txBody>
      </p:sp>
      <p:sp>
        <p:nvSpPr>
          <p:cNvPr id="5" name="Notes Placeholder 4"/>
          <p:cNvSpPr>
            <a:spLocks noGrp="1"/>
          </p:cNvSpPr>
          <p:nvPr>
            <p:ph type="body" sz="quarter" idx="3"/>
          </p:nvPr>
        </p:nvSpPr>
        <p:spPr>
          <a:xfrm>
            <a:off x="676118" y="4681977"/>
            <a:ext cx="5408930" cy="4435557"/>
          </a:xfrm>
          <a:prstGeom prst="rect">
            <a:avLst/>
          </a:prstGeom>
        </p:spPr>
        <p:txBody>
          <a:bodyPr vert="horz" lIns="91409" tIns="45704" rIns="91409"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6" y="9362245"/>
            <a:ext cx="2929837" cy="492839"/>
          </a:xfrm>
          <a:prstGeom prst="rect">
            <a:avLst/>
          </a:prstGeom>
        </p:spPr>
        <p:txBody>
          <a:bodyPr vert="horz" lIns="91409" tIns="45704" rIns="91409" bIns="45704" rtlCol="0" anchor="b"/>
          <a:lstStyle>
            <a:lvl1pPr algn="l">
              <a:defRPr sz="1100"/>
            </a:lvl1pPr>
          </a:lstStyle>
          <a:p>
            <a:endParaRPr lang="en-GB"/>
          </a:p>
        </p:txBody>
      </p:sp>
      <p:sp>
        <p:nvSpPr>
          <p:cNvPr id="7" name="Slide Number Placeholder 6"/>
          <p:cNvSpPr>
            <a:spLocks noGrp="1"/>
          </p:cNvSpPr>
          <p:nvPr>
            <p:ph type="sldNum" sz="quarter" idx="5"/>
          </p:nvPr>
        </p:nvSpPr>
        <p:spPr>
          <a:xfrm>
            <a:off x="3829770" y="9362245"/>
            <a:ext cx="2929837" cy="492839"/>
          </a:xfrm>
          <a:prstGeom prst="rect">
            <a:avLst/>
          </a:prstGeom>
        </p:spPr>
        <p:txBody>
          <a:bodyPr vert="horz" lIns="91409" tIns="45704" rIns="91409" bIns="45704" rtlCol="0" anchor="b"/>
          <a:lstStyle>
            <a:lvl1pPr algn="r">
              <a:defRPr sz="1100"/>
            </a:lvl1pPr>
          </a:lstStyle>
          <a:p>
            <a:fld id="{B13FE0EB-CBF4-4E83-B4D9-7E05B4065DBC}" type="slidenum">
              <a:rPr lang="en-GB" smtClean="0"/>
              <a:pPr/>
              <a:t>‹#›</a:t>
            </a:fld>
            <a:endParaRPr lang="en-GB"/>
          </a:p>
        </p:txBody>
      </p:sp>
    </p:spTree>
    <p:extLst>
      <p:ext uri="{BB962C8B-B14F-4D97-AF65-F5344CB8AC3E}">
        <p14:creationId xmlns="" xmlns:p14="http://schemas.microsoft.com/office/powerpoint/2010/main" val="23970771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the proprietary solution, we are able to provide secure token-based services for web applications, for example, strong authentication, digital signature, and data encryption.</a:t>
            </a:r>
          </a:p>
          <a:p>
            <a:endParaRPr lang="en-US" dirty="0"/>
          </a:p>
        </p:txBody>
      </p:sp>
      <p:sp>
        <p:nvSpPr>
          <p:cNvPr id="4" name="Slide Number Placeholder 3"/>
          <p:cNvSpPr>
            <a:spLocks noGrp="1"/>
          </p:cNvSpPr>
          <p:nvPr>
            <p:ph type="sldNum" sz="quarter" idx="10"/>
          </p:nvPr>
        </p:nvSpPr>
        <p:spPr/>
        <p:txBody>
          <a:bodyPr/>
          <a:lstStyle/>
          <a:p>
            <a:pPr>
              <a:defRPr/>
            </a:pPr>
            <a:fld id="{9AF62588-8700-418A-86C1-39AD05D427E8}" type="slidenum">
              <a:rPr lang="fr-FR" smtClean="0"/>
              <a:pPr>
                <a:defRPr/>
              </a:pPr>
              <a:t>6</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Arial" charset="0"/>
                <a:ea typeface="+mn-ea"/>
                <a:cs typeface="+mn-cs"/>
              </a:rPr>
              <a:t>The secure hardware tokens contain secret or private keys for their users. The token has many built-in security mechanisms to protect the keys and the operations, such as physical sensors, secure algorithms, user authentication, and try-counters. Access control is another important mechanism that manages which applications can use which functionalities of the token. In the following, we discuss two access control options. Each of them should also have user consent for each website as an additional control.</a:t>
            </a:r>
            <a:endParaRPr lang="en-US" dirty="0"/>
          </a:p>
        </p:txBody>
      </p:sp>
      <p:sp>
        <p:nvSpPr>
          <p:cNvPr id="4" name="Slide Number Placeholder 3"/>
          <p:cNvSpPr>
            <a:spLocks noGrp="1"/>
          </p:cNvSpPr>
          <p:nvPr>
            <p:ph type="sldNum" sz="quarter" idx="10"/>
          </p:nvPr>
        </p:nvSpPr>
        <p:spPr/>
        <p:txBody>
          <a:bodyPr/>
          <a:lstStyle/>
          <a:p>
            <a:pPr>
              <a:defRPr/>
            </a:pPr>
            <a:fld id="{9AF62588-8700-418A-86C1-39AD05D427E8}" type="slidenum">
              <a:rPr lang="fr-FR" smtClean="0"/>
              <a:pPr>
                <a:defRPr/>
              </a:pPr>
              <a:t>15</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Application based access control</a:t>
            </a:r>
          </a:p>
          <a:p>
            <a:r>
              <a:rPr lang="en-US" sz="1200" b="0" i="0" kern="1200" dirty="0" smtClean="0">
                <a:solidFill>
                  <a:schemeClr val="tx1"/>
                </a:solidFill>
                <a:latin typeface="Arial" charset="0"/>
                <a:ea typeface="+mn-ea"/>
                <a:cs typeface="+mn-cs"/>
              </a:rPr>
              <a:t>This method requires collaborations between the secure hardware token and a trusted entity, called Access Control (AC) enforcer, which resides on the host side. For a mobile device, the AC enforcer belongs to the OS. The token maintains a list of access control rules. When an application requests to communicate with a secure hardware token, the AC enforcer fetches the access control rules from the token and checks the application against the rules to decide whether to allow the access. </a:t>
            </a:r>
          </a:p>
          <a:p>
            <a:endParaRPr lang="en-US" sz="1200" b="0" i="0" kern="1200" dirty="0" smtClean="0">
              <a:solidFill>
                <a:schemeClr val="tx1"/>
              </a:solidFill>
              <a:latin typeface="Arial" charset="0"/>
              <a:ea typeface="+mn-ea"/>
              <a:cs typeface="+mn-cs"/>
            </a:endParaRPr>
          </a:p>
          <a:p>
            <a:r>
              <a:rPr lang="en-US" dirty="0" smtClean="0"/>
              <a:t>Token has AC rules; User Agent helps to enforce it</a:t>
            </a:r>
          </a:p>
          <a:p>
            <a:endParaRPr lang="en-US" dirty="0"/>
          </a:p>
        </p:txBody>
      </p:sp>
      <p:sp>
        <p:nvSpPr>
          <p:cNvPr id="4" name="Slide Number Placeholder 3"/>
          <p:cNvSpPr>
            <a:spLocks noGrp="1"/>
          </p:cNvSpPr>
          <p:nvPr>
            <p:ph type="sldNum" sz="quarter" idx="10"/>
          </p:nvPr>
        </p:nvSpPr>
        <p:spPr/>
        <p:txBody>
          <a:bodyPr/>
          <a:lstStyle/>
          <a:p>
            <a:pPr>
              <a:defRPr/>
            </a:pPr>
            <a:fld id="{9AF62588-8700-418A-86C1-39AD05D427E8}" type="slidenum">
              <a:rPr lang="fr-FR" smtClean="0"/>
              <a:pPr>
                <a:defRPr/>
              </a:pPr>
              <a:t>16</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Origin based access control</a:t>
            </a:r>
          </a:p>
          <a:p>
            <a:r>
              <a:rPr lang="en-US" dirty="0" smtClean="0"/>
              <a:t>Token has AC rules that includes origins; User Agent verifies or sends application origin</a:t>
            </a:r>
          </a:p>
          <a:p>
            <a:pPr lvl="3"/>
            <a:endParaRPr lang="en-US" dirty="0" smtClean="0"/>
          </a:p>
          <a:p>
            <a:r>
              <a:rPr lang="en-US" dirty="0" smtClean="0"/>
              <a:t>Feature</a:t>
            </a:r>
          </a:p>
          <a:p>
            <a:pPr lvl="1"/>
            <a:r>
              <a:rPr lang="en-US" dirty="0" smtClean="0"/>
              <a:t>Token controls the access</a:t>
            </a:r>
          </a:p>
          <a:p>
            <a:pPr lvl="1"/>
            <a:r>
              <a:rPr lang="en-US" dirty="0" smtClean="0"/>
              <a:t>Less change in the user agent</a:t>
            </a:r>
          </a:p>
          <a:p>
            <a:pPr lvl="3"/>
            <a:endParaRPr lang="en-US" dirty="0" smtClean="0"/>
          </a:p>
          <a:p>
            <a:r>
              <a:rPr lang="en-US" dirty="0" smtClean="0"/>
              <a:t>Burden</a:t>
            </a:r>
          </a:p>
          <a:p>
            <a:pPr lvl="1"/>
            <a:r>
              <a:rPr lang="en-US" dirty="0" smtClean="0"/>
              <a:t>Need more changes in the token</a:t>
            </a:r>
          </a:p>
          <a:p>
            <a:endParaRPr lang="en-US" dirty="0"/>
          </a:p>
        </p:txBody>
      </p:sp>
      <p:sp>
        <p:nvSpPr>
          <p:cNvPr id="4" name="Slide Number Placeholder 3"/>
          <p:cNvSpPr>
            <a:spLocks noGrp="1"/>
          </p:cNvSpPr>
          <p:nvPr>
            <p:ph type="sldNum" sz="quarter" idx="10"/>
          </p:nvPr>
        </p:nvSpPr>
        <p:spPr/>
        <p:txBody>
          <a:bodyPr/>
          <a:lstStyle/>
          <a:p>
            <a:pPr>
              <a:defRPr/>
            </a:pPr>
            <a:fld id="{9AF62588-8700-418A-86C1-39AD05D427E8}" type="slidenum">
              <a:rPr lang="fr-FR" smtClean="0"/>
              <a:pPr>
                <a:defRPr/>
              </a:pPr>
              <a:t>17</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F62588-8700-418A-86C1-39AD05D427E8}" type="slidenum">
              <a:rPr lang="fr-FR" smtClean="0"/>
              <a:pPr>
                <a:defRPr/>
              </a:pPr>
              <a:t>18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also able to support new applications, such</a:t>
            </a:r>
            <a:r>
              <a:rPr lang="en-US" baseline="0" dirty="0" smtClean="0"/>
              <a:t> as …</a:t>
            </a:r>
            <a:endParaRPr lang="en-US" dirty="0"/>
          </a:p>
        </p:txBody>
      </p:sp>
      <p:sp>
        <p:nvSpPr>
          <p:cNvPr id="4" name="Slide Number Placeholder 3"/>
          <p:cNvSpPr>
            <a:spLocks noGrp="1"/>
          </p:cNvSpPr>
          <p:nvPr>
            <p:ph type="sldNum" sz="quarter" idx="10"/>
          </p:nvPr>
        </p:nvSpPr>
        <p:spPr/>
        <p:txBody>
          <a:bodyPr/>
          <a:lstStyle/>
          <a:p>
            <a:pPr>
              <a:defRPr/>
            </a:pPr>
            <a:fld id="{9AF62588-8700-418A-86C1-39AD05D427E8}" type="slidenum">
              <a:rPr lang="fr-FR" smtClean="0"/>
              <a:pPr>
                <a:defRPr/>
              </a:pPr>
              <a:t>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companies also built their own</a:t>
            </a:r>
            <a:r>
              <a:rPr lang="en-US" baseline="0" dirty="0" smtClean="0"/>
              <a:t> proprietary solutions (own bridges). </a:t>
            </a:r>
            <a:endParaRPr lang="en-US" dirty="0" smtClean="0"/>
          </a:p>
          <a:p>
            <a:endParaRPr lang="en-US" dirty="0" smtClean="0"/>
          </a:p>
          <a:p>
            <a:r>
              <a:rPr lang="en-US" dirty="0" smtClean="0"/>
              <a:t>Problems of proprietary</a:t>
            </a:r>
            <a:r>
              <a:rPr lang="en-US" baseline="0" dirty="0" smtClean="0"/>
              <a:t> solutions</a:t>
            </a:r>
          </a:p>
          <a:p>
            <a:pPr>
              <a:lnSpc>
                <a:spcPct val="200000"/>
              </a:lnSpc>
            </a:pPr>
            <a:r>
              <a:rPr lang="en-US" dirty="0" smtClean="0"/>
              <a:t>Providers: build for each browsers, maintain</a:t>
            </a:r>
          </a:p>
          <a:p>
            <a:pPr>
              <a:lnSpc>
                <a:spcPct val="200000"/>
              </a:lnSpc>
            </a:pPr>
            <a:r>
              <a:rPr lang="en-US" dirty="0" smtClean="0"/>
              <a:t>Developers: adopt, deploy</a:t>
            </a:r>
          </a:p>
          <a:p>
            <a:pPr>
              <a:lnSpc>
                <a:spcPct val="200000"/>
              </a:lnSpc>
            </a:pPr>
            <a:r>
              <a:rPr lang="en-US" dirty="0" smtClean="0"/>
              <a:t>Users: software download</a:t>
            </a:r>
          </a:p>
          <a:p>
            <a:pPr>
              <a:lnSpc>
                <a:spcPct val="200000"/>
              </a:lnSpc>
            </a:pPr>
            <a:r>
              <a:rPr lang="en-US" dirty="0" smtClean="0"/>
              <a:t>All: not interoperable</a:t>
            </a:r>
            <a:endParaRPr lang="en-US" dirty="0"/>
          </a:p>
        </p:txBody>
      </p:sp>
      <p:sp>
        <p:nvSpPr>
          <p:cNvPr id="4" name="Slide Number Placeholder 3"/>
          <p:cNvSpPr>
            <a:spLocks noGrp="1"/>
          </p:cNvSpPr>
          <p:nvPr>
            <p:ph type="sldNum" sz="quarter" idx="10"/>
          </p:nvPr>
        </p:nvSpPr>
        <p:spPr/>
        <p:txBody>
          <a:bodyPr/>
          <a:lstStyle/>
          <a:p>
            <a:pPr>
              <a:defRPr/>
            </a:pPr>
            <a:fld id="{9AF62588-8700-418A-86C1-39AD05D427E8}" type="slidenum">
              <a:rPr lang="fr-FR" smtClean="0"/>
              <a:pPr>
                <a:defRPr/>
              </a:pPr>
              <a:t>8</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Arial" charset="0"/>
                <a:ea typeface="+mn-ea"/>
                <a:cs typeface="+mn-cs"/>
              </a:rPr>
              <a:t>W3C</a:t>
            </a:r>
            <a:r>
              <a:rPr lang="en-US" sz="1200" b="0" i="0" kern="1200" baseline="0" dirty="0" smtClean="0">
                <a:solidFill>
                  <a:schemeClr val="tx1"/>
                </a:solidFill>
                <a:latin typeface="Arial" charset="0"/>
                <a:ea typeface="+mn-ea"/>
                <a:cs typeface="+mn-cs"/>
              </a:rPr>
              <a:t> can solve these problems by</a:t>
            </a:r>
            <a:r>
              <a:rPr lang="en-US" sz="1200" b="0" i="0" kern="1200" dirty="0" smtClean="0">
                <a:solidFill>
                  <a:schemeClr val="tx1"/>
                </a:solidFill>
                <a:latin typeface="Arial" charset="0"/>
                <a:ea typeface="+mn-ea"/>
                <a:cs typeface="+mn-cs"/>
              </a:rPr>
              <a:t> standardizing how web applications communicate with and use secure hardware tokens. This will allow web applications to utilize additional security and privacy provided by the tokens, enable interoperability, and improve usability.</a:t>
            </a:r>
            <a:endParaRPr lang="en-US" dirty="0"/>
          </a:p>
        </p:txBody>
      </p:sp>
      <p:sp>
        <p:nvSpPr>
          <p:cNvPr id="4" name="Slide Number Placeholder 3"/>
          <p:cNvSpPr>
            <a:spLocks noGrp="1"/>
          </p:cNvSpPr>
          <p:nvPr>
            <p:ph type="sldNum" sz="quarter" idx="10"/>
          </p:nvPr>
        </p:nvSpPr>
        <p:spPr/>
        <p:txBody>
          <a:bodyPr/>
          <a:lstStyle/>
          <a:p>
            <a:pPr>
              <a:defRPr/>
            </a:pPr>
            <a:fld id="{9AF62588-8700-418A-86C1-39AD05D427E8}" type="slidenum">
              <a:rPr lang="fr-FR" smtClean="0"/>
              <a:pPr>
                <a:defRPr/>
              </a:pPr>
              <a:t>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level should we build the API?</a:t>
            </a:r>
            <a:r>
              <a:rPr lang="en-US" baseline="0" dirty="0" smtClean="0"/>
              <a:t> Or </a:t>
            </a:r>
            <a:r>
              <a:rPr lang="en-US" dirty="0" smtClean="0"/>
              <a:t>Where should we build the</a:t>
            </a:r>
            <a:r>
              <a:rPr lang="en-US" baseline="0" dirty="0" smtClean="0"/>
              <a:t> bridge? We propose three levels of APIs and let W3C to decide which level to focus 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9AF62588-8700-418A-86C1-39AD05D427E8}" type="slidenum">
              <a:rPr lang="fr-FR" smtClean="0"/>
              <a:pPr>
                <a:defRPr/>
              </a:pPr>
              <a:t>10</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low level API is at the communication level.</a:t>
            </a:r>
            <a:r>
              <a:rPr lang="en-US" baseline="0" dirty="0" smtClean="0"/>
              <a:t> It </a:t>
            </a:r>
            <a:r>
              <a:rPr lang="en-US" dirty="0" smtClean="0"/>
              <a:t>enables web applications to communicate with secure hardware tokens using</a:t>
            </a:r>
            <a:r>
              <a:rPr lang="en-US" baseline="0" dirty="0" smtClean="0"/>
              <a:t> APDU. We already have a draft proposal called secure element API</a:t>
            </a:r>
            <a:endParaRPr lang="en-US" dirty="0" smtClean="0"/>
          </a:p>
          <a:p>
            <a:endParaRPr lang="en-US" dirty="0" smtClean="0"/>
          </a:p>
          <a:p>
            <a:r>
              <a:rPr lang="en-US" dirty="0" smtClean="0"/>
              <a:t>Pros</a:t>
            </a:r>
          </a:p>
          <a:p>
            <a:pPr marL="182880" lvl="1" indent="-182880">
              <a:lnSpc>
                <a:spcPct val="100000"/>
              </a:lnSpc>
              <a:buFont typeface="Arial" pitchFamily="34" charset="0"/>
              <a:buChar char="•"/>
            </a:pPr>
            <a:r>
              <a:rPr lang="en-US" sz="1600" dirty="0" smtClean="0"/>
              <a:t>W3C proposal for Secure Element API</a:t>
            </a:r>
          </a:p>
          <a:p>
            <a:pPr marL="182880" lvl="1" indent="-182880">
              <a:lnSpc>
                <a:spcPct val="100000"/>
              </a:lnSpc>
              <a:buFont typeface="Arial" pitchFamily="34" charset="0"/>
              <a:buChar char="•"/>
            </a:pPr>
            <a:r>
              <a:rPr lang="en-US" sz="1600" dirty="0" smtClean="0"/>
              <a:t>Based</a:t>
            </a:r>
            <a:r>
              <a:rPr lang="en-US" sz="1600" baseline="0" dirty="0" smtClean="0"/>
              <a:t> on </a:t>
            </a:r>
            <a:r>
              <a:rPr lang="en-US" sz="1600" dirty="0" smtClean="0"/>
              <a:t>ISO 7816</a:t>
            </a:r>
          </a:p>
          <a:p>
            <a:pPr marL="182880" lvl="1" indent="-182880">
              <a:lnSpc>
                <a:spcPct val="100000"/>
              </a:lnSpc>
              <a:buFont typeface="Arial" pitchFamily="34" charset="0"/>
              <a:buChar char="•"/>
            </a:pPr>
            <a:r>
              <a:rPr lang="en-US" sz="1600" dirty="0" smtClean="0"/>
              <a:t>Access all and future functionalities</a:t>
            </a:r>
          </a:p>
          <a:p>
            <a:r>
              <a:rPr lang="en-US" dirty="0" smtClean="0"/>
              <a:t>Cons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dirty="0" smtClean="0"/>
              <a:t>Deal with low level communication</a:t>
            </a:r>
          </a:p>
          <a:p>
            <a:endParaRPr lang="en-US" dirty="0"/>
          </a:p>
        </p:txBody>
      </p:sp>
      <p:sp>
        <p:nvSpPr>
          <p:cNvPr id="4" name="Slide Number Placeholder 3"/>
          <p:cNvSpPr>
            <a:spLocks noGrp="1"/>
          </p:cNvSpPr>
          <p:nvPr>
            <p:ph type="sldNum" sz="quarter" idx="10"/>
          </p:nvPr>
        </p:nvSpPr>
        <p:spPr/>
        <p:txBody>
          <a:bodyPr/>
          <a:lstStyle/>
          <a:p>
            <a:pPr>
              <a:defRPr/>
            </a:pPr>
            <a:fld id="{9AF62588-8700-418A-86C1-39AD05D427E8}" type="slidenum">
              <a:rPr lang="fr-FR" smtClean="0"/>
              <a:pPr>
                <a:defRPr/>
              </a:pPr>
              <a:t>11</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mid level API enables web applications to use the</a:t>
            </a:r>
            <a:r>
              <a:rPr lang="en-US" baseline="0" dirty="0" smtClean="0"/>
              <a:t> crypto and storage functionalities of the secure hardware token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Pros</a:t>
            </a:r>
          </a:p>
          <a:p>
            <a:pPr marL="182880" indent="-182880">
              <a:buFont typeface="Arial" pitchFamily="34" charset="0"/>
              <a:buChar char="•"/>
            </a:pPr>
            <a:r>
              <a:rPr lang="en-US" sz="1200" dirty="0" smtClean="0"/>
              <a:t>W3C </a:t>
            </a:r>
            <a:r>
              <a:rPr lang="en-US" sz="1200" dirty="0" err="1" smtClean="0"/>
              <a:t>WebCrypto</a:t>
            </a:r>
            <a:r>
              <a:rPr lang="en-US" sz="1200" dirty="0" smtClean="0"/>
              <a:t> API extension (token, key discovery)</a:t>
            </a:r>
          </a:p>
          <a:p>
            <a:pPr marL="182880" indent="-182880">
              <a:buFont typeface="Arial" pitchFamily="34" charset="0"/>
              <a:buChar char="•"/>
            </a:pPr>
            <a:r>
              <a:rPr lang="en-US" sz="1200" dirty="0" smtClean="0"/>
              <a:t>Easier to use than low level API</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Cons</a:t>
            </a:r>
          </a:p>
          <a:p>
            <a:pPr marL="182880" indent="-182880">
              <a:buFont typeface="Arial" pitchFamily="34" charset="0"/>
              <a:buChar char="•"/>
            </a:pPr>
            <a:r>
              <a:rPr lang="en-US" sz="1200" dirty="0" smtClean="0"/>
              <a:t>Middleware</a:t>
            </a:r>
          </a:p>
          <a:p>
            <a:pPr marL="182880" indent="-182880">
              <a:buFont typeface="Arial" pitchFamily="34" charset="0"/>
              <a:buChar char="•"/>
            </a:pPr>
            <a:r>
              <a:rPr lang="en-US" sz="1200" dirty="0" smtClean="0"/>
              <a:t>Cannot quickly access new token features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9AF62588-8700-418A-86C1-39AD05D427E8}" type="slidenum">
              <a:rPr lang="fr-FR" smtClean="0"/>
              <a:pPr>
                <a:defRPr/>
              </a:pPr>
              <a:t>12</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high level API </a:t>
            </a:r>
            <a:r>
              <a:rPr lang="en-US" dirty="0" smtClean="0"/>
              <a:t>enables web applications to support a specific service, online payment (EMV), authentication (FIDO), and token management (GP).</a:t>
            </a:r>
          </a:p>
          <a:p>
            <a:r>
              <a:rPr lang="en-US" dirty="0" smtClean="0"/>
              <a:t>Pros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Easy access to services</a:t>
            </a:r>
          </a:p>
          <a:p>
            <a:r>
              <a:rPr lang="en-US" dirty="0" smtClean="0"/>
              <a:t>Cons</a:t>
            </a:r>
          </a:p>
          <a:p>
            <a:pPr marL="182880" indent="-182880">
              <a:buFont typeface="Arial" pitchFamily="34" charset="0"/>
              <a:buChar char="•"/>
            </a:pPr>
            <a:r>
              <a:rPr lang="en-US" sz="1200" dirty="0" smtClean="0"/>
              <a:t>Middleware</a:t>
            </a:r>
          </a:p>
          <a:p>
            <a:pPr marL="182880" marR="0" indent="-18288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Maintenance when applicative standard evolves</a:t>
            </a:r>
          </a:p>
          <a:p>
            <a:endParaRPr lang="en-US" dirty="0" smtClean="0"/>
          </a:p>
        </p:txBody>
      </p:sp>
      <p:sp>
        <p:nvSpPr>
          <p:cNvPr id="4" name="Slide Number Placeholder 3"/>
          <p:cNvSpPr>
            <a:spLocks noGrp="1"/>
          </p:cNvSpPr>
          <p:nvPr>
            <p:ph type="sldNum" sz="quarter" idx="10"/>
          </p:nvPr>
        </p:nvSpPr>
        <p:spPr/>
        <p:txBody>
          <a:bodyPr/>
          <a:lstStyle/>
          <a:p>
            <a:pPr>
              <a:defRPr/>
            </a:pPr>
            <a:fld id="{9AF62588-8700-418A-86C1-39AD05D427E8}" type="slidenum">
              <a:rPr lang="fr-FR" smtClean="0"/>
              <a:pPr>
                <a:defRPr/>
              </a:pPr>
              <a:t>13</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9AF62588-8700-418A-86C1-39AD05D427E8}" type="slidenum">
              <a:rPr lang="fr-FR" smtClean="0"/>
              <a:pPr>
                <a:defRPr/>
              </a:pPr>
              <a:t>14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3"/>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r="5739"/>
          <a:stretch/>
        </p:blipFill>
        <p:spPr>
          <a:xfrm>
            <a:off x="-2" y="0"/>
            <a:ext cx="9144002" cy="6858000"/>
          </a:xfrm>
          <a:prstGeom prst="rect">
            <a:avLst/>
          </a:prstGeom>
        </p:spPr>
      </p:pic>
      <p:sp>
        <p:nvSpPr>
          <p:cNvPr id="12" name="Rektangel med rundat hörn 7"/>
          <p:cNvSpPr/>
          <p:nvPr userDrawn="1"/>
        </p:nvSpPr>
        <p:spPr>
          <a:xfrm flipV="1">
            <a:off x="0" y="1677987"/>
            <a:ext cx="8244408" cy="2957512"/>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Arial"/>
            </a:endParaRPr>
          </a:p>
        </p:txBody>
      </p:sp>
      <p:sp>
        <p:nvSpPr>
          <p:cNvPr id="13" name="Rubrik 1"/>
          <p:cNvSpPr>
            <a:spLocks noGrp="1"/>
          </p:cNvSpPr>
          <p:nvPr>
            <p:ph type="ctrTitle" hasCustomPrompt="1"/>
          </p:nvPr>
        </p:nvSpPr>
        <p:spPr>
          <a:xfrm>
            <a:off x="755650" y="1878204"/>
            <a:ext cx="4614018" cy="2372783"/>
          </a:xfrm>
        </p:spPr>
        <p:txBody>
          <a:bodyPr lIns="0" tIns="0" rIns="0" bIns="0" anchor="b" anchorCtr="0">
            <a:normAutofit/>
          </a:bodyPr>
          <a:lstStyle>
            <a:lvl1pPr algn="l">
              <a:defRPr sz="2800">
                <a:solidFill>
                  <a:schemeClr val="tx2"/>
                </a:solidFill>
              </a:defRPr>
            </a:lvl1pPr>
          </a:lstStyle>
          <a:p>
            <a:r>
              <a:rPr lang="en-US" noProof="0" dirty="0" smtClean="0"/>
              <a:t>Click to add text</a:t>
            </a:r>
            <a:endParaRPr lang="en-US" noProof="0" dirty="0"/>
          </a:p>
        </p:txBody>
      </p:sp>
      <p:sp>
        <p:nvSpPr>
          <p:cNvPr id="15" name="Underrubrik 2"/>
          <p:cNvSpPr>
            <a:spLocks noGrp="1"/>
          </p:cNvSpPr>
          <p:nvPr>
            <p:ph type="subTitle" idx="1" hasCustomPrompt="1"/>
          </p:nvPr>
        </p:nvSpPr>
        <p:spPr>
          <a:xfrm>
            <a:off x="914400" y="5874026"/>
            <a:ext cx="5963394" cy="223414"/>
          </a:xfrm>
        </p:spPr>
        <p:txBody>
          <a:bodyPr lIns="0" tIns="0" rIns="0" bIns="0" anchor="t" anchorCtr="0">
            <a:normAutofit/>
          </a:bodyPr>
          <a:lstStyle>
            <a:lvl1pPr marL="0" indent="0" algn="l">
              <a:lnSpc>
                <a:spcPts val="1580"/>
              </a:lnSpc>
              <a:spcBef>
                <a:spcPts val="1000"/>
              </a:spcBef>
              <a:spcAft>
                <a:spcPts val="0"/>
              </a:spcAft>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Name, Title</a:t>
            </a:r>
          </a:p>
        </p:txBody>
      </p:sp>
      <p:pic>
        <p:nvPicPr>
          <p:cNvPr id="16" name="Picture 2"/>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11791" t="25252" r="9116" b="30340"/>
          <a:stretch/>
        </p:blipFill>
        <p:spPr bwMode="auto">
          <a:xfrm>
            <a:off x="6064251" y="3652838"/>
            <a:ext cx="1780720" cy="6248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80000" cy="6885000"/>
          </a:xfrm>
          <a:prstGeom prst="rect">
            <a:avLst/>
          </a:prstGeom>
          <a:ln>
            <a:noFill/>
          </a:ln>
        </p:spPr>
      </p:pic>
      <p:sp>
        <p:nvSpPr>
          <p:cNvPr id="7" name="Rektangel med rundat hörn 7"/>
          <p:cNvSpPr/>
          <p:nvPr userDrawn="1"/>
        </p:nvSpPr>
        <p:spPr>
          <a:xfrm flipV="1">
            <a:off x="-13063" y="2566894"/>
            <a:ext cx="8244408" cy="2335089"/>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8" name="Subtitle 2"/>
          <p:cNvSpPr>
            <a:spLocks noGrp="1"/>
          </p:cNvSpPr>
          <p:nvPr>
            <p:ph type="subTitle" idx="1"/>
          </p:nvPr>
        </p:nvSpPr>
        <p:spPr>
          <a:xfrm>
            <a:off x="719895" y="4034093"/>
            <a:ext cx="4936322" cy="447212"/>
          </a:xfrm>
          <a:prstGeom prst="rect">
            <a:avLst/>
          </a:prstGeo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0" name="Text Placeholder 4"/>
          <p:cNvSpPr>
            <a:spLocks noGrp="1"/>
          </p:cNvSpPr>
          <p:nvPr>
            <p:ph type="body" sz="quarter" idx="13" hasCustomPrompt="1"/>
          </p:nvPr>
        </p:nvSpPr>
        <p:spPr>
          <a:xfrm>
            <a:off x="719895" y="4403402"/>
            <a:ext cx="4968000" cy="485775"/>
          </a:xfrm>
          <a:prstGeom prst="rect">
            <a:avLst/>
          </a:prstGeom>
        </p:spPr>
        <p:txBody>
          <a:bodyPr>
            <a:normAutofit/>
          </a:bodyPr>
          <a:lstStyle>
            <a:lvl1pPr marL="0" indent="0">
              <a:buNone/>
              <a:defRPr sz="1800" b="0">
                <a:solidFill>
                  <a:schemeClr val="bg2"/>
                </a:solidFill>
              </a:defRPr>
            </a:lvl1pPr>
          </a:lstStyle>
          <a:p>
            <a:pPr lvl="0"/>
            <a:r>
              <a:rPr lang="en-US" dirty="0" smtClean="0"/>
              <a:t>Date</a:t>
            </a:r>
          </a:p>
        </p:txBody>
      </p:sp>
      <p:pic>
        <p:nvPicPr>
          <p:cNvPr id="11" name="Picture 2"/>
          <p:cNvPicPr>
            <a:picLocks noChangeArrowheads="1"/>
          </p:cNvPicPr>
          <p:nvPr userDrawn="1"/>
        </p:nvPicPr>
        <p:blipFill rotWithShape="1">
          <a:blip r:embed="rId3" cstate="email">
            <a:clrChange>
              <a:clrFrom>
                <a:srgbClr val="FFFFFF"/>
              </a:clrFrom>
              <a:clrTo>
                <a:srgbClr val="FFFFFF">
                  <a:alpha val="0"/>
                </a:srgbClr>
              </a:clrTo>
            </a:clrChange>
            <a:extLst>
              <a:ext uri="{28A0092B-C50C-407E-A947-70E740481C1C}">
                <a14:useLocalDpi xmlns="" xmlns:a14="http://schemas.microsoft.com/office/drawing/2010/main"/>
              </a:ext>
            </a:extLst>
          </a:blip>
          <a:srcRect/>
          <a:stretch/>
        </p:blipFill>
        <p:spPr bwMode="auto">
          <a:xfrm>
            <a:off x="6302376" y="4197101"/>
            <a:ext cx="1780720" cy="6257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 9"/>
          <p:cNvSpPr>
            <a:spLocks noGrp="1"/>
          </p:cNvSpPr>
          <p:nvPr>
            <p:ph type="title"/>
          </p:nvPr>
        </p:nvSpPr>
        <p:spPr>
          <a:xfrm>
            <a:off x="720726" y="2742525"/>
            <a:ext cx="5797639" cy="1080176"/>
          </a:xfrm>
          <a:prstGeom prst="rect">
            <a:avLst/>
          </a:prstGeom>
        </p:spPr>
        <p:txBody>
          <a:bodyPr>
            <a:noAutofit/>
          </a:bodyPr>
          <a:lstStyle>
            <a:lvl1pPr>
              <a:lnSpc>
                <a:spcPts val="3800"/>
              </a:lnSpc>
              <a:defRPr sz="3600" kern="2400" spc="-20" baseline="0"/>
            </a:lvl1pPr>
          </a:lstStyle>
          <a:p>
            <a:r>
              <a:rPr lang="en-US" dirty="0" smtClean="0"/>
              <a:t>Click to edit Master</a:t>
            </a:r>
            <a:endParaRPr lang="en-GB" dirty="0"/>
          </a:p>
        </p:txBody>
      </p:sp>
    </p:spTree>
    <p:extLst>
      <p:ext uri="{BB962C8B-B14F-4D97-AF65-F5344CB8AC3E}">
        <p14:creationId xmlns="" xmlns:p14="http://schemas.microsoft.com/office/powerpoint/2010/main" val="98995188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range section divider ">
    <p:spTree>
      <p:nvGrpSpPr>
        <p:cNvPr id="1" name=""/>
        <p:cNvGrpSpPr/>
        <p:nvPr/>
      </p:nvGrpSpPr>
      <p:grpSpPr>
        <a:xfrm>
          <a:off x="0" y="0"/>
          <a:ext cx="0" cy="0"/>
          <a:chOff x="0" y="0"/>
          <a:chExt cx="0" cy="0"/>
        </a:xfrm>
      </p:grpSpPr>
      <p:pic>
        <p:nvPicPr>
          <p:cNvPr id="11" name="Bildobjekt 9"/>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2962" r="2962"/>
          <a:stretch/>
        </p:blipFill>
        <p:spPr>
          <a:xfrm>
            <a:off x="0" y="-14974"/>
            <a:ext cx="9144000" cy="6872974"/>
          </a:xfrm>
          <a:prstGeom prst="rect">
            <a:avLst/>
          </a:prstGeom>
        </p:spPr>
      </p:pic>
      <p:pic>
        <p:nvPicPr>
          <p:cNvPr id="12" name="Bildobjekt 2"/>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t="-51" b="19261"/>
          <a:stretch/>
        </p:blipFill>
        <p:spPr>
          <a:xfrm>
            <a:off x="622395" y="745958"/>
            <a:ext cx="8021636" cy="4361030"/>
          </a:xfrm>
          <a:prstGeom prst="round2DiagRect">
            <a:avLst>
              <a:gd name="adj1" fmla="val 0"/>
              <a:gd name="adj2" fmla="val 10365"/>
            </a:avLst>
          </a:prstGeom>
          <a:ln w="3175" cmpd="sng">
            <a:solidFill>
              <a:schemeClr val="bg1">
                <a:alpha val="30000"/>
              </a:schemeClr>
            </a:solidFill>
          </a:ln>
          <a:effectLst>
            <a:outerShdw blurRad="111125" dir="2700000" algn="tl" rotWithShape="0">
              <a:srgbClr val="000000">
                <a:alpha val="5000"/>
              </a:srgbClr>
            </a:outerShdw>
          </a:effectLst>
        </p:spPr>
      </p:pic>
      <p:sp>
        <p:nvSpPr>
          <p:cNvPr id="20" name="Rubrik 1"/>
          <p:cNvSpPr>
            <a:spLocks noGrp="1"/>
          </p:cNvSpPr>
          <p:nvPr>
            <p:ph type="title" hasCustomPrompt="1"/>
          </p:nvPr>
        </p:nvSpPr>
        <p:spPr>
          <a:xfrm>
            <a:off x="1154938" y="1834940"/>
            <a:ext cx="6048672" cy="2717407"/>
          </a:xfrm>
        </p:spPr>
        <p:txBody>
          <a:bodyPr lIns="0" tIns="0" rIns="0" bIns="0" anchor="t">
            <a:normAutofit/>
          </a:bodyPr>
          <a:lstStyle>
            <a:lvl1pPr algn="l">
              <a:defRPr sz="2800" b="0" cap="none" baseline="0">
                <a:solidFill>
                  <a:schemeClr val="bg1"/>
                </a:solidFill>
              </a:defRPr>
            </a:lvl1pPr>
          </a:lstStyle>
          <a:p>
            <a:r>
              <a:rPr lang="en-US" noProof="0" smtClean="0"/>
              <a:t>Click to add text</a:t>
            </a:r>
            <a:endParaRPr lang="en-US" noProof="0"/>
          </a:p>
        </p:txBody>
      </p:sp>
      <p:sp>
        <p:nvSpPr>
          <p:cNvPr id="21" name="Platshållare för text 5"/>
          <p:cNvSpPr>
            <a:spLocks noGrp="1"/>
          </p:cNvSpPr>
          <p:nvPr>
            <p:ph type="body" sz="quarter" idx="10" hasCustomPrompt="1"/>
          </p:nvPr>
        </p:nvSpPr>
        <p:spPr>
          <a:xfrm>
            <a:off x="1166813" y="1476743"/>
            <a:ext cx="6027885" cy="228685"/>
          </a:xfrm>
        </p:spPr>
        <p:txBody>
          <a:bodyPr>
            <a:normAutofit/>
          </a:bodyPr>
          <a:lstStyle>
            <a:lvl1pPr marL="0" indent="0">
              <a:buNone/>
              <a:defRPr sz="1600" cap="all">
                <a:solidFill>
                  <a:schemeClr val="bg1"/>
                </a:solidFill>
              </a:defRPr>
            </a:lvl1pPr>
          </a:lstStyle>
          <a:p>
            <a:pPr lvl="0"/>
            <a:r>
              <a:rPr lang="en-US" noProof="0" dirty="0" smtClean="0"/>
              <a:t>CLICK TO ADD TEXT</a:t>
            </a:r>
            <a:endParaRPr lang="en-US" noProof="0" dirty="0"/>
          </a:p>
        </p:txBody>
      </p:sp>
      <p:pic>
        <p:nvPicPr>
          <p:cNvPr id="22" name="Picture 8" descr="Gemalto_Skugga_PPT_2.png"/>
          <p:cNvPicPr>
            <a:picLocks noChangeAspect="1"/>
          </p:cNvPicPr>
          <p:nvPr userDrawn="1"/>
        </p:nvPicPr>
        <p:blipFill>
          <a:blip r:embed="rId4" cstate="print">
            <a:alphaModFix/>
            <a:extLst>
              <a:ext uri="{28A0092B-C50C-407E-A947-70E740481C1C}">
                <a14:useLocalDpi xmlns="" xmlns:a14="http://schemas.microsoft.com/office/drawing/2010/main" val="0"/>
              </a:ext>
            </a:extLst>
          </a:blip>
          <a:stretch>
            <a:fillRect/>
          </a:stretch>
        </p:blipFill>
        <p:spPr>
          <a:xfrm>
            <a:off x="-406400" y="4596887"/>
            <a:ext cx="9956800" cy="1546184"/>
          </a:xfrm>
          <a:prstGeom prst="rect">
            <a:avLst/>
          </a:prstGeom>
        </p:spPr>
      </p:pic>
      <p:sp>
        <p:nvSpPr>
          <p:cNvPr id="23" name="Round Diagonal Corner Rectangle 4"/>
          <p:cNvSpPr/>
          <p:nvPr userDrawn="1"/>
        </p:nvSpPr>
        <p:spPr>
          <a:xfrm>
            <a:off x="742605" y="742569"/>
            <a:ext cx="7609014" cy="4347794"/>
          </a:xfrm>
          <a:prstGeom prst="round2DiagRect">
            <a:avLst>
              <a:gd name="adj1" fmla="val 0"/>
              <a:gd name="adj2" fmla="val 7427"/>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a:latin typeface="Arial"/>
            </a:endParaRPr>
          </a:p>
        </p:txBody>
      </p:sp>
      <p:pic>
        <p:nvPicPr>
          <p:cNvPr id="17" name="Picture 16" descr="Gemalto-nostrap.png"/>
          <p:cNvPicPr>
            <a:picLocks noChangeAspect="1"/>
          </p:cNvPicPr>
          <p:nvPr userDrawn="1"/>
        </p:nvPicPr>
        <p:blipFill>
          <a:blip r:embed="rId5" cstate="email">
            <a:extLst>
              <a:ext uri="{28A0092B-C50C-407E-A947-70E740481C1C}">
                <a14:useLocalDpi xmlns="" xmlns:a14="http://schemas.microsoft.com/office/drawing/2010/main"/>
              </a:ext>
            </a:extLst>
          </a:blip>
          <a:stretch>
            <a:fillRect/>
          </a:stretch>
        </p:blipFill>
        <p:spPr>
          <a:xfrm>
            <a:off x="8101704" y="6551187"/>
            <a:ext cx="756000" cy="279176"/>
          </a:xfrm>
          <a:prstGeom prst="rect">
            <a:avLst/>
          </a:prstGeom>
        </p:spPr>
      </p:pic>
      <p:sp>
        <p:nvSpPr>
          <p:cNvPr id="14"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fld id="{7C4F617C-02C9-A546-8BA1-44871C7A2EF5}" type="datetime3">
              <a:rPr lang="fr-FR" smtClean="0"/>
              <a:pPr/>
              <a:t>08.09.14</a:t>
            </a:fld>
            <a:endParaRPr lang="en-GB" dirty="0"/>
          </a:p>
        </p:txBody>
      </p:sp>
      <p:sp>
        <p:nvSpPr>
          <p:cNvPr id="18"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r>
              <a:rPr lang="fr-FR" b="1" smtClean="0"/>
              <a:t>Title</a:t>
            </a:r>
            <a:endParaRPr lang="en-GB" dirty="0"/>
          </a:p>
        </p:txBody>
      </p:sp>
      <p:sp>
        <p:nvSpPr>
          <p:cNvPr id="19"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pPr/>
              <a:t>‹#›</a:t>
            </a:fld>
            <a:endParaRPr lang="en-GB" dirty="0"/>
          </a:p>
        </p:txBody>
      </p:sp>
    </p:spTree>
    <p:extLst>
      <p:ext uri="{BB962C8B-B14F-4D97-AF65-F5344CB8AC3E}">
        <p14:creationId xmlns="" xmlns:p14="http://schemas.microsoft.com/office/powerpoint/2010/main" val="15000261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p>
            <a:r>
              <a:rPr lang="en-US" noProof="0" dirty="0" smtClean="0"/>
              <a:t>Click to add text</a:t>
            </a:r>
            <a:endParaRPr lang="en-US" noProof="0" dirty="0"/>
          </a:p>
        </p:txBody>
      </p:sp>
      <p:sp>
        <p:nvSpPr>
          <p:cNvPr id="12" name="Platshållare för text 2"/>
          <p:cNvSpPr>
            <a:spLocks noGrp="1"/>
          </p:cNvSpPr>
          <p:nvPr>
            <p:ph idx="1"/>
          </p:nvPr>
        </p:nvSpPr>
        <p:spPr>
          <a:xfrm>
            <a:off x="755650" y="1209073"/>
            <a:ext cx="7635875" cy="4657184"/>
          </a:xfrm>
          <a:prstGeom prst="rect">
            <a:avLst/>
          </a:prstGeom>
        </p:spPr>
        <p:txBody>
          <a:bodyPr vert="horz" lIns="0" tIns="0" rIns="0" bIns="0" rtlCol="0">
            <a:norm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err="1" smtClean="0"/>
              <a:t>Eigth</a:t>
            </a:r>
            <a:r>
              <a:rPr lang="en-US" noProof="0" dirty="0" smtClean="0"/>
              <a:t> level</a:t>
            </a:r>
          </a:p>
        </p:txBody>
      </p:sp>
      <p:sp>
        <p:nvSpPr>
          <p:cNvPr id="11"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fld id="{7C4F617C-02C9-A546-8BA1-44871C7A2EF5}" type="datetime3">
              <a:rPr lang="fr-FR" smtClean="0"/>
              <a:pPr/>
              <a:t>08.09.14</a:t>
            </a:fld>
            <a:endParaRPr lang="en-GB" dirty="0"/>
          </a:p>
        </p:txBody>
      </p:sp>
      <p:sp>
        <p:nvSpPr>
          <p:cNvPr id="13"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r>
              <a:rPr lang="fr-FR" b="1" smtClean="0"/>
              <a:t>Title</a:t>
            </a:r>
            <a:endParaRPr lang="en-GB" dirty="0"/>
          </a:p>
        </p:txBody>
      </p:sp>
      <p:sp>
        <p:nvSpPr>
          <p:cNvPr id="14"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8" name="Text Placeholder 10"/>
          <p:cNvSpPr>
            <a:spLocks noGrp="1"/>
          </p:cNvSpPr>
          <p:nvPr>
            <p:ph type="body" sz="quarter" idx="13"/>
          </p:nvPr>
        </p:nvSpPr>
        <p:spPr>
          <a:xfrm>
            <a:off x="753424" y="1499515"/>
            <a:ext cx="3743995" cy="3627168"/>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10"/>
          <p:cNvSpPr>
            <a:spLocks noGrp="1"/>
          </p:cNvSpPr>
          <p:nvPr>
            <p:ph type="body" sz="quarter" idx="14"/>
          </p:nvPr>
        </p:nvSpPr>
        <p:spPr>
          <a:xfrm>
            <a:off x="4587892" y="1499515"/>
            <a:ext cx="3744388" cy="3627168"/>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lvl1pPr>
              <a:defRPr>
                <a:solidFill>
                  <a:schemeClr val="tx2"/>
                </a:solidFill>
              </a:defRPr>
            </a:lvl1pPr>
          </a:lstStyle>
          <a:p>
            <a:r>
              <a:rPr lang="en-US" noProof="0" dirty="0" smtClean="0"/>
              <a:t>Click to add text</a:t>
            </a:r>
            <a:endParaRPr lang="en-US" noProof="0" dirty="0"/>
          </a:p>
        </p:txBody>
      </p:sp>
      <p:sp>
        <p:nvSpPr>
          <p:cNvPr id="11"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fld id="{7C4F617C-02C9-A546-8BA1-44871C7A2EF5}" type="datetime3">
              <a:rPr lang="fr-FR" smtClean="0"/>
              <a:pPr/>
              <a:t>08.09.14</a:t>
            </a:fld>
            <a:endParaRPr lang="en-GB" dirty="0"/>
          </a:p>
        </p:txBody>
      </p:sp>
      <p:sp>
        <p:nvSpPr>
          <p:cNvPr id="12"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r>
              <a:rPr lang="fr-FR" b="1" smtClean="0"/>
              <a:t>Title</a:t>
            </a:r>
            <a:endParaRPr lang="en-GB" dirty="0"/>
          </a:p>
        </p:txBody>
      </p:sp>
      <p:sp>
        <p:nvSpPr>
          <p:cNvPr id="13"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pPr/>
              <a:t>‹#›</a:t>
            </a:fld>
            <a:endParaRPr lang="en-GB" dirty="0"/>
          </a:p>
        </p:txBody>
      </p:sp>
    </p:spTree>
    <p:extLst>
      <p:ext uri="{BB962C8B-B14F-4D97-AF65-F5344CB8AC3E}">
        <p14:creationId xmlns="" xmlns:p14="http://schemas.microsoft.com/office/powerpoint/2010/main" val="162339431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6"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lvl1pPr>
              <a:defRPr>
                <a:solidFill>
                  <a:schemeClr val="tx2"/>
                </a:solidFill>
              </a:defRPr>
            </a:lvl1pPr>
          </a:lstStyle>
          <a:p>
            <a:r>
              <a:rPr lang="en-US" noProof="0" dirty="0" smtClean="0"/>
              <a:t>Click to add text</a:t>
            </a:r>
            <a:endParaRPr lang="en-US" noProof="0" dirty="0"/>
          </a:p>
        </p:txBody>
      </p:sp>
      <p:sp>
        <p:nvSpPr>
          <p:cNvPr id="7"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fld id="{7C4F617C-02C9-A546-8BA1-44871C7A2EF5}" type="datetime3">
              <a:rPr lang="fr-FR" smtClean="0"/>
              <a:pPr/>
              <a:t>08.09.14</a:t>
            </a:fld>
            <a:endParaRPr lang="en-GB" dirty="0"/>
          </a:p>
        </p:txBody>
      </p:sp>
      <p:sp>
        <p:nvSpPr>
          <p:cNvPr id="8"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r>
              <a:rPr lang="fr-FR" b="1" smtClean="0"/>
              <a:t>Title</a:t>
            </a:r>
            <a:endParaRPr lang="en-GB" dirty="0"/>
          </a:p>
        </p:txBody>
      </p:sp>
      <p:sp>
        <p:nvSpPr>
          <p:cNvPr id="12"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pPr/>
              <a:t>‹#›</a:t>
            </a:fld>
            <a:endParaRPr lang="en-GB" dirty="0"/>
          </a:p>
        </p:txBody>
      </p:sp>
    </p:spTree>
    <p:extLst>
      <p:ext uri="{BB962C8B-B14F-4D97-AF65-F5344CB8AC3E}">
        <p14:creationId xmlns="" xmlns:p14="http://schemas.microsoft.com/office/powerpoint/2010/main" val="407773586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0"/>
          </p:nvPr>
        </p:nvSpPr>
        <p:spPr/>
        <p:txBody>
          <a:bodyPr/>
          <a:lstStyle>
            <a:lvl1pPr>
              <a:defRPr/>
            </a:lvl1pPr>
          </a:lstStyle>
          <a:p>
            <a:pPr>
              <a:defRPr/>
            </a:pPr>
            <a:fld id="{5C5507A1-6943-437B-9660-588310D5EBD9}" type="slidenum">
              <a:rPr lang="en-US"/>
              <a:pPr>
                <a:defRPr/>
              </a:pPr>
              <a:t>‹#›</a:t>
            </a:fld>
            <a:endParaRPr lang="en-US"/>
          </a:p>
        </p:txBody>
      </p:sp>
      <p:sp>
        <p:nvSpPr>
          <p:cNvPr id="3" name="Rectangle 5"/>
          <p:cNvSpPr>
            <a:spLocks noGrp="1" noChangeArrowheads="1"/>
          </p:cNvSpPr>
          <p:nvPr>
            <p:ph type="ftr" sz="quarter" idx="11"/>
          </p:nvPr>
        </p:nvSpPr>
        <p:spPr>
          <a:xfrm>
            <a:off x="4932363" y="6481763"/>
            <a:ext cx="3255962" cy="260350"/>
          </a:xfrm>
        </p:spPr>
        <p:txBody>
          <a:bodyPr/>
          <a:lstStyle>
            <a:lvl1pPr>
              <a:defRPr dirty="0" smtClean="0"/>
            </a:lvl1pPr>
          </a:lstStyle>
          <a:p>
            <a:pPr>
              <a:defRPr/>
            </a:pPr>
            <a:r>
              <a:rPr lang="en-US"/>
              <a:t>Karen Lu</a:t>
            </a:r>
          </a:p>
        </p:txBody>
      </p:sp>
      <p:sp>
        <p:nvSpPr>
          <p:cNvPr id="4" name="Rectangle 6"/>
          <p:cNvSpPr>
            <a:spLocks noGrp="1" noChangeArrowheads="1"/>
          </p:cNvSpPr>
          <p:nvPr>
            <p:ph type="dt" sz="half" idx="12"/>
          </p:nvPr>
        </p:nvSpPr>
        <p:spPr>
          <a:xfrm>
            <a:off x="2339975" y="6481763"/>
            <a:ext cx="2160588" cy="260350"/>
          </a:xfrm>
        </p:spPr>
        <p:txBody>
          <a:bodyPr/>
          <a:lstStyle>
            <a:lvl1pPr>
              <a:defRPr dirty="0" smtClean="0"/>
            </a:lvl1pPr>
          </a:lstStyle>
          <a:p>
            <a:pPr>
              <a:defRPr/>
            </a:pPr>
            <a:r>
              <a:rPr lang="en-US"/>
              <a:t>Wednesday, August 01, 2012</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Espace réservé du numéro de diapositive 3"/>
          <p:cNvSpPr>
            <a:spLocks noGrp="1"/>
          </p:cNvSpPr>
          <p:nvPr>
            <p:ph type="sldNum" sz="quarter" idx="10"/>
          </p:nvPr>
        </p:nvSpPr>
        <p:spPr>
          <a:xfrm>
            <a:off x="8560759" y="6411913"/>
            <a:ext cx="880952" cy="365125"/>
          </a:xfrm>
        </p:spPr>
        <p:txBody>
          <a:bodyPr/>
          <a:lstStyle>
            <a:lvl1pPr>
              <a:defRPr/>
            </a:lvl1pPr>
          </a:lstStyle>
          <a:p>
            <a:pPr>
              <a:defRPr/>
            </a:pPr>
            <a:fld id="{312522D8-3E79-4DC7-99EC-D61153BBCFE7}" type="slidenum">
              <a:rPr lang="en-US"/>
              <a:pPr>
                <a:defRPr/>
              </a:pPr>
              <a:t>‹#›</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dt" sz="half" idx="12"/>
          </p:nvPr>
        </p:nvSpPr>
        <p:spPr>
          <a:ln/>
        </p:spPr>
        <p:txBody>
          <a:bodyPr/>
          <a:lstStyle>
            <a:lvl1pPr>
              <a:defRPr/>
            </a:lvl1pPr>
          </a:lstStyle>
          <a:p>
            <a:pPr>
              <a:defRPr/>
            </a:pPr>
            <a:fld id="{A0096556-BF9C-4034-BBB4-50542C37823C}" type="datetime1">
              <a:rPr lang="en-GB"/>
              <a:pPr>
                <a:defRPr/>
              </a:pPr>
              <a:t>08/09/2014</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
          </a:schemeClr>
        </a:solidFill>
        <a:effectLst/>
      </p:bgPr>
    </p:bg>
    <p:spTree>
      <p:nvGrpSpPr>
        <p:cNvPr id="1" name=""/>
        <p:cNvGrpSpPr/>
        <p:nvPr/>
      </p:nvGrpSpPr>
      <p:grpSpPr>
        <a:xfrm>
          <a:off x="0" y="0"/>
          <a:ext cx="0" cy="0"/>
          <a:chOff x="0" y="0"/>
          <a:chExt cx="0" cy="0"/>
        </a:xfrm>
      </p:grpSpPr>
      <p:pic>
        <p:nvPicPr>
          <p:cNvPr id="17" name="Picture 16" descr="Gemalto-nostrap.png"/>
          <p:cNvPicPr>
            <a:picLocks noChangeAspect="1"/>
          </p:cNvPicPr>
          <p:nvPr userDrawn="1"/>
        </p:nvPicPr>
        <p:blipFill>
          <a:blip r:embed="rId10" cstate="email">
            <a:extLst>
              <a:ext uri="{28A0092B-C50C-407E-A947-70E740481C1C}">
                <a14:useLocalDpi xmlns="" xmlns:a14="http://schemas.microsoft.com/office/drawing/2010/main"/>
              </a:ext>
            </a:extLst>
          </a:blip>
          <a:stretch>
            <a:fillRect/>
          </a:stretch>
        </p:blipFill>
        <p:spPr>
          <a:xfrm>
            <a:off x="8101704" y="6551187"/>
            <a:ext cx="756000" cy="279176"/>
          </a:xfrm>
          <a:prstGeom prst="rect">
            <a:avLst/>
          </a:prstGeom>
        </p:spPr>
      </p:pic>
      <p:sp>
        <p:nvSpPr>
          <p:cNvPr id="8"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p>
            <a:r>
              <a:rPr lang="en-US" noProof="0" dirty="0" smtClean="0"/>
              <a:t>Click to add text</a:t>
            </a:r>
            <a:endParaRPr lang="en-US" noProof="0" dirty="0"/>
          </a:p>
        </p:txBody>
      </p:sp>
      <p:sp>
        <p:nvSpPr>
          <p:cNvPr id="10" name="Platshållare för text 2"/>
          <p:cNvSpPr>
            <a:spLocks noGrp="1"/>
          </p:cNvSpPr>
          <p:nvPr>
            <p:ph type="body" idx="1"/>
          </p:nvPr>
        </p:nvSpPr>
        <p:spPr>
          <a:xfrm>
            <a:off x="755650" y="1209073"/>
            <a:ext cx="7635875" cy="4657184"/>
          </a:xfrm>
          <a:prstGeom prst="rect">
            <a:avLst/>
          </a:prstGeom>
        </p:spPr>
        <p:txBody>
          <a:bodyPr vert="horz" lIns="0" tIns="0" rIns="0" bIns="0" rtlCol="0">
            <a:norm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err="1" smtClean="0"/>
              <a:t>Eigth</a:t>
            </a:r>
            <a:r>
              <a:rPr lang="en-US" noProof="0" dirty="0" smtClean="0"/>
              <a:t> level</a:t>
            </a:r>
          </a:p>
        </p:txBody>
      </p:sp>
      <p:sp>
        <p:nvSpPr>
          <p:cNvPr id="13"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fld id="{7C4F617C-02C9-A546-8BA1-44871C7A2EF5}" type="datetime3">
              <a:rPr lang="fr-FR" smtClean="0"/>
              <a:pPr/>
              <a:t>08.09.14</a:t>
            </a:fld>
            <a:endParaRPr lang="en-GB" dirty="0"/>
          </a:p>
        </p:txBody>
      </p:sp>
      <p:sp>
        <p:nvSpPr>
          <p:cNvPr id="15"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r>
              <a:rPr lang="fr-FR" b="1" smtClean="0"/>
              <a:t>Title</a:t>
            </a:r>
            <a:endParaRPr lang="en-GB" dirty="0"/>
          </a:p>
        </p:txBody>
      </p:sp>
      <p:sp>
        <p:nvSpPr>
          <p:cNvPr id="16"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86" r:id="rId2"/>
    <p:sldLayoutId id="2147483666" r:id="rId3"/>
    <p:sldLayoutId id="2147483650" r:id="rId4"/>
    <p:sldLayoutId id="2147483664" r:id="rId5"/>
    <p:sldLayoutId id="2147483663" r:id="rId6"/>
    <p:sldLayoutId id="2147483687" r:id="rId7"/>
    <p:sldLayoutId id="2147483688" r:id="rId8"/>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kern="2400" spc="-20" baseline="0">
          <a:solidFill>
            <a:schemeClr val="tx2"/>
          </a:solidFill>
          <a:latin typeface="+mj-lt"/>
          <a:ea typeface="+mj-ea"/>
          <a:cs typeface="+mj-cs"/>
        </a:defRPr>
      </a:lvl1pPr>
    </p:titleStyle>
    <p:bodyStyle>
      <a:lvl1pPr marL="269875" indent="-269875" algn="l" defTabSz="914400" rtl="0" eaLnBrk="1" latinLnBrk="0" hangingPunct="1">
        <a:spcBef>
          <a:spcPts val="0"/>
        </a:spcBef>
        <a:spcAft>
          <a:spcPts val="0"/>
        </a:spcAft>
        <a:buClr>
          <a:schemeClr val="tx2"/>
        </a:buClr>
        <a:buSzPct val="100000"/>
        <a:buFontTx/>
        <a:buBlip>
          <a:blip r:embed="rId11"/>
        </a:buBlip>
        <a:defRPr sz="2000" kern="1200">
          <a:solidFill>
            <a:schemeClr val="tx1"/>
          </a:solidFill>
          <a:latin typeface="+mn-lt"/>
          <a:ea typeface="+mn-ea"/>
          <a:cs typeface="+mn-cs"/>
        </a:defRPr>
      </a:lvl1pPr>
      <a:lvl2pPr marL="446088" indent="-260350" algn="l" defTabSz="914400" rtl="0" eaLnBrk="1" latinLnBrk="0" hangingPunct="1">
        <a:spcBef>
          <a:spcPts val="0"/>
        </a:spcBef>
        <a:spcAft>
          <a:spcPts val="0"/>
        </a:spcAft>
        <a:buClr>
          <a:schemeClr val="tx2"/>
        </a:buClr>
        <a:buSzPct val="100000"/>
        <a:buFontTx/>
        <a:buBlip>
          <a:blip r:embed="rId11"/>
        </a:buBlip>
        <a:defRPr sz="1800" kern="1200">
          <a:solidFill>
            <a:schemeClr val="tx1"/>
          </a:solidFill>
          <a:latin typeface="+mn-lt"/>
          <a:ea typeface="+mn-ea"/>
          <a:cs typeface="+mn-cs"/>
        </a:defRPr>
      </a:lvl2pPr>
      <a:lvl3pPr marL="544513" indent="-196850" algn="l" defTabSz="914400" rtl="0" eaLnBrk="1" latinLnBrk="0" hangingPunct="1">
        <a:spcBef>
          <a:spcPts val="0"/>
        </a:spcBef>
        <a:spcAft>
          <a:spcPts val="0"/>
        </a:spcAft>
        <a:buClr>
          <a:schemeClr val="tx2"/>
        </a:buClr>
        <a:buSzPct val="100000"/>
        <a:buFontTx/>
        <a:buBlip>
          <a:blip r:embed="rId11"/>
        </a:buBlip>
        <a:defRPr sz="1600" kern="1200">
          <a:solidFill>
            <a:schemeClr val="tx1"/>
          </a:solidFill>
          <a:latin typeface="+mn-lt"/>
          <a:ea typeface="+mn-ea"/>
          <a:cs typeface="+mn-cs"/>
        </a:defRPr>
      </a:lvl3pPr>
      <a:lvl4pPr marL="708025" indent="-163513" algn="l" defTabSz="914400" rtl="0" eaLnBrk="1" latinLnBrk="0" hangingPunct="1">
        <a:spcBef>
          <a:spcPts val="0"/>
        </a:spcBef>
        <a:spcAft>
          <a:spcPts val="0"/>
        </a:spcAft>
        <a:buClr>
          <a:schemeClr val="tx2"/>
        </a:buClr>
        <a:buSzPct val="100000"/>
        <a:buFontTx/>
        <a:buBlip>
          <a:blip r:embed="rId11"/>
        </a:buBlip>
        <a:defRPr sz="1400" kern="1200">
          <a:solidFill>
            <a:schemeClr val="tx1"/>
          </a:solidFill>
          <a:latin typeface="+mn-lt"/>
          <a:ea typeface="+mn-ea"/>
          <a:cs typeface="+mn-cs"/>
        </a:defRPr>
      </a:lvl4pPr>
      <a:lvl5pPr marL="892175" indent="-176213" algn="l" defTabSz="914400" rtl="0" eaLnBrk="1" latinLnBrk="0" hangingPunct="1">
        <a:spcBef>
          <a:spcPts val="0"/>
        </a:spcBef>
        <a:spcAft>
          <a:spcPts val="0"/>
        </a:spcAft>
        <a:buClr>
          <a:schemeClr val="tx2"/>
        </a:buClr>
        <a:buSzPct val="100000"/>
        <a:buFontTx/>
        <a:buBlip>
          <a:blip r:embed="rId11"/>
        </a:buBlip>
        <a:defRPr sz="1200" kern="1200">
          <a:solidFill>
            <a:schemeClr val="tx1"/>
          </a:solidFill>
          <a:latin typeface="+mn-lt"/>
          <a:ea typeface="+mn-ea"/>
          <a:cs typeface="+mn-cs"/>
        </a:defRPr>
      </a:lvl5pPr>
      <a:lvl6pPr marL="1081088" indent="-188913" algn="l" defTabSz="914400" rtl="0" eaLnBrk="1" latinLnBrk="0" hangingPunct="1">
        <a:spcBef>
          <a:spcPts val="0"/>
        </a:spcBef>
        <a:spcAft>
          <a:spcPts val="0"/>
        </a:spcAft>
        <a:buClr>
          <a:schemeClr val="tx2"/>
        </a:buClr>
        <a:buSzPct val="100000"/>
        <a:buFontTx/>
        <a:buBlip>
          <a:blip r:embed="rId11"/>
        </a:buBlip>
        <a:defRPr sz="1200" kern="1200">
          <a:solidFill>
            <a:schemeClr val="tx1"/>
          </a:solidFill>
          <a:latin typeface="+mn-lt"/>
          <a:ea typeface="+mn-ea"/>
          <a:cs typeface="+mn-cs"/>
        </a:defRPr>
      </a:lvl6pPr>
      <a:lvl7pPr marL="1255713" indent="-174625" algn="l" defTabSz="914400" rtl="0" eaLnBrk="1" latinLnBrk="0" hangingPunct="1">
        <a:spcBef>
          <a:spcPts val="0"/>
        </a:spcBef>
        <a:spcAft>
          <a:spcPts val="0"/>
        </a:spcAft>
        <a:buClr>
          <a:schemeClr val="tx2"/>
        </a:buClr>
        <a:buSzPct val="100000"/>
        <a:buFontTx/>
        <a:buBlip>
          <a:blip r:embed="rId11"/>
        </a:buBlip>
        <a:defRPr sz="1200" kern="1200">
          <a:solidFill>
            <a:schemeClr val="tx1"/>
          </a:solidFill>
          <a:latin typeface="+mn-lt"/>
          <a:ea typeface="+mn-ea"/>
          <a:cs typeface="+mn-cs"/>
        </a:defRPr>
      </a:lvl7pPr>
      <a:lvl8pPr marL="1431925" indent="-176213" algn="l" defTabSz="914400" rtl="0" eaLnBrk="1" latinLnBrk="0" hangingPunct="1">
        <a:spcBef>
          <a:spcPts val="0"/>
        </a:spcBef>
        <a:spcAft>
          <a:spcPts val="0"/>
        </a:spcAft>
        <a:buClr>
          <a:schemeClr val="tx2"/>
        </a:buClr>
        <a:buSzPct val="100000"/>
        <a:buFontTx/>
        <a:buBlip>
          <a:blip r:embed="rId11"/>
        </a:buBlip>
        <a:defRPr sz="12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hyperlink" Target="http://www.utopiagov.com/" TargetMode="Externa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hyperlink" Target="http://www.utopiagov.com/" TargetMode="Externa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5454" y="1939332"/>
            <a:ext cx="6167665" cy="1196288"/>
          </a:xfrm>
        </p:spPr>
        <p:txBody>
          <a:bodyPr/>
          <a:lstStyle/>
          <a:p>
            <a:r>
              <a:rPr lang="en-US" dirty="0" smtClean="0"/>
              <a:t>Enhancing Web Application Security with Secure Hardware Tokens</a:t>
            </a:r>
            <a:endParaRPr lang="fr-FR" dirty="0"/>
          </a:p>
        </p:txBody>
      </p:sp>
      <p:sp>
        <p:nvSpPr>
          <p:cNvPr id="3" name="Sous-titre 2"/>
          <p:cNvSpPr>
            <a:spLocks noGrp="1"/>
          </p:cNvSpPr>
          <p:nvPr>
            <p:ph type="subTitle" idx="1"/>
          </p:nvPr>
        </p:nvSpPr>
        <p:spPr/>
        <p:txBody>
          <a:bodyPr/>
          <a:lstStyle/>
          <a:p>
            <a:r>
              <a:rPr lang="sv-SE" dirty="0" smtClean="0"/>
              <a:t>Dr. Karen Lu, CISSP, CCSK</a:t>
            </a:r>
          </a:p>
          <a:p>
            <a:endParaRPr lang="fr-FR" dirty="0"/>
          </a:p>
        </p:txBody>
      </p:sp>
      <p:pic>
        <p:nvPicPr>
          <p:cNvPr id="5" name="Picture 4" descr="w3c_home.png"/>
          <p:cNvPicPr>
            <a:picLocks noChangeAspect="1"/>
          </p:cNvPicPr>
          <p:nvPr/>
        </p:nvPicPr>
        <p:blipFill>
          <a:blip r:embed="rId2" cstate="print"/>
          <a:stretch>
            <a:fillRect/>
          </a:stretch>
        </p:blipFill>
        <p:spPr>
          <a:xfrm>
            <a:off x="7644426" y="274320"/>
            <a:ext cx="548640" cy="365760"/>
          </a:xfrm>
          <a:prstGeom prst="rect">
            <a:avLst/>
          </a:prstGeom>
        </p:spPr>
      </p:pic>
      <p:sp>
        <p:nvSpPr>
          <p:cNvPr id="6" name="TextBox 5"/>
          <p:cNvSpPr txBox="1"/>
          <p:nvPr/>
        </p:nvSpPr>
        <p:spPr>
          <a:xfrm>
            <a:off x="4834738" y="714375"/>
            <a:ext cx="3501921" cy="369332"/>
          </a:xfrm>
          <a:prstGeom prst="rect">
            <a:avLst/>
          </a:prstGeom>
          <a:noFill/>
        </p:spPr>
        <p:txBody>
          <a:bodyPr wrap="none" rtlCol="0">
            <a:spAutoFit/>
          </a:bodyPr>
          <a:lstStyle/>
          <a:p>
            <a:r>
              <a:rPr lang="en-US" b="1" dirty="0" smtClean="0">
                <a:solidFill>
                  <a:schemeClr val="accent1">
                    <a:lumMod val="50000"/>
                  </a:schemeClr>
                </a:solidFill>
              </a:rPr>
              <a:t>Web Cryptography Next Steps</a:t>
            </a:r>
          </a:p>
        </p:txBody>
      </p:sp>
      <p:sp>
        <p:nvSpPr>
          <p:cNvPr id="7" name="TextBox 6"/>
          <p:cNvSpPr txBox="1"/>
          <p:nvPr/>
        </p:nvSpPr>
        <p:spPr>
          <a:xfrm>
            <a:off x="5456753" y="1093072"/>
            <a:ext cx="2830903" cy="523220"/>
          </a:xfrm>
          <a:prstGeom prst="rect">
            <a:avLst/>
          </a:prstGeom>
          <a:noFill/>
        </p:spPr>
        <p:txBody>
          <a:bodyPr wrap="none" rtlCol="0">
            <a:spAutoFit/>
          </a:bodyPr>
          <a:lstStyle/>
          <a:p>
            <a:pPr algn="r"/>
            <a:r>
              <a:rPr lang="en-US" sz="1400" b="1" dirty="0" smtClean="0">
                <a:solidFill>
                  <a:schemeClr val="accent1">
                    <a:lumMod val="50000"/>
                  </a:schemeClr>
                </a:solidFill>
              </a:rPr>
              <a:t>10-11 September 2014</a:t>
            </a:r>
          </a:p>
          <a:p>
            <a:pPr algn="r"/>
            <a:r>
              <a:rPr lang="en-US" sz="1400" b="1" dirty="0" smtClean="0">
                <a:solidFill>
                  <a:schemeClr val="accent1">
                    <a:lumMod val="50000"/>
                  </a:schemeClr>
                </a:solidFill>
              </a:rPr>
              <a:t>Mountain View, California, USA</a:t>
            </a:r>
            <a:endParaRPr lang="en-US" sz="1400" b="1" dirty="0">
              <a:solidFill>
                <a:schemeClr val="accent1">
                  <a:lumMod val="50000"/>
                </a:schemeClr>
              </a:solidFill>
            </a:endParaRPr>
          </a:p>
        </p:txBody>
      </p:sp>
    </p:spTree>
    <p:extLst>
      <p:ext uri="{BB962C8B-B14F-4D97-AF65-F5344CB8AC3E}">
        <p14:creationId xmlns="" xmlns:p14="http://schemas.microsoft.com/office/powerpoint/2010/main" val="66989297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221796" y="6492875"/>
            <a:ext cx="838422" cy="365125"/>
          </a:xfrm>
          <a:prstGeom prst="rect">
            <a:avLst/>
          </a:prstGeom>
        </p:spPr>
        <p:txBody>
          <a:bodyPr/>
          <a:lstStyle/>
          <a:p>
            <a:pPr>
              <a:defRPr/>
            </a:pPr>
            <a:fld id="{741D7972-6911-4BBD-85A1-D03A31F0E6B6}" type="slidenum">
              <a:rPr lang="en-US" smtClean="0"/>
              <a:pPr>
                <a:defRPr/>
              </a:pPr>
              <a:t>10</a:t>
            </a:fld>
            <a:endParaRPr lang="en-US" dirty="0"/>
          </a:p>
        </p:txBody>
      </p:sp>
      <p:pic>
        <p:nvPicPr>
          <p:cNvPr id="8" name="Picture 7" descr="grand canyon of yellowstone.JPG"/>
          <p:cNvPicPr>
            <a:picLocks noChangeAspect="1"/>
          </p:cNvPicPr>
          <p:nvPr/>
        </p:nvPicPr>
        <p:blipFill>
          <a:blip r:embed="rId3" cstate="print"/>
          <a:srcRect l="8519" b="18148"/>
          <a:stretch>
            <a:fillRect/>
          </a:stretch>
        </p:blipFill>
        <p:spPr>
          <a:xfrm>
            <a:off x="2222500" y="635000"/>
            <a:ext cx="4705350" cy="5613400"/>
          </a:xfrm>
          <a:prstGeom prst="rect">
            <a:avLst/>
          </a:prstGeom>
        </p:spPr>
      </p:pic>
      <p:grpSp>
        <p:nvGrpSpPr>
          <p:cNvPr id="2" name="Group 8"/>
          <p:cNvGrpSpPr/>
          <p:nvPr/>
        </p:nvGrpSpPr>
        <p:grpSpPr>
          <a:xfrm>
            <a:off x="2887435" y="3281832"/>
            <a:ext cx="3698420" cy="317988"/>
            <a:chOff x="285750" y="3333750"/>
            <a:chExt cx="4057650" cy="317988"/>
          </a:xfrm>
        </p:grpSpPr>
        <p:sp>
          <p:nvSpPr>
            <p:cNvPr id="10" name="Trapezoid 9"/>
            <p:cNvSpPr/>
            <p:nvPr/>
          </p:nvSpPr>
          <p:spPr>
            <a:xfrm>
              <a:off x="285750" y="3333750"/>
              <a:ext cx="4057650" cy="266700"/>
            </a:xfrm>
            <a:prstGeom prst="trapezoid">
              <a:avLst/>
            </a:prstGeom>
            <a:blipFill>
              <a:blip r:embed="rId4" cstate="print"/>
              <a:tile tx="0" ty="0" sx="100000" sy="100000" flip="none" algn="tl"/>
            </a:blipFill>
            <a:ln w="3175"/>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7214" y="3598984"/>
              <a:ext cx="4050324" cy="52754"/>
            </a:xfrm>
            <a:prstGeom prst="rect">
              <a:avLst/>
            </a:prstGeom>
            <a:blipFill>
              <a:blip r:embed="rId4" cstate="print"/>
              <a:tile tx="0" ty="0" sx="100000" sy="100000" flip="none" algn="tl"/>
            </a:blipFill>
            <a:ln w="3175"/>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p:cNvSpPr>
            <a:spLocks noGrp="1"/>
          </p:cNvSpPr>
          <p:nvPr>
            <p:ph type="title"/>
          </p:nvPr>
        </p:nvSpPr>
        <p:spPr>
          <a:xfrm>
            <a:off x="2106586" y="2371704"/>
            <a:ext cx="1817714" cy="550862"/>
          </a:xfrm>
        </p:spPr>
        <p:txBody>
          <a:bodyPr>
            <a:noAutofit/>
          </a:bodyPr>
          <a:lstStyle/>
          <a:p>
            <a:pPr algn="ctr"/>
            <a:r>
              <a:rPr lang="en-US" sz="2000" b="1" dirty="0" smtClean="0">
                <a:solidFill>
                  <a:srgbClr val="FFFF00"/>
                </a:solidFill>
              </a:rPr>
              <a:t>Secure hardware tokens</a:t>
            </a:r>
            <a:endParaRPr lang="en-US" sz="2000" b="1" dirty="0">
              <a:solidFill>
                <a:srgbClr val="FFFF00"/>
              </a:solidFill>
            </a:endParaRPr>
          </a:p>
        </p:txBody>
      </p:sp>
      <p:sp>
        <p:nvSpPr>
          <p:cNvPr id="13" name="Title 1"/>
          <p:cNvSpPr txBox="1">
            <a:spLocks/>
          </p:cNvSpPr>
          <p:nvPr/>
        </p:nvSpPr>
        <p:spPr bwMode="auto">
          <a:xfrm>
            <a:off x="5014887" y="2116727"/>
            <a:ext cx="2046314" cy="5508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FFFF00"/>
                </a:solidFill>
                <a:effectLst/>
                <a:uLnTx/>
                <a:uFillTx/>
                <a:latin typeface="+mj-lt"/>
                <a:ea typeface="+mj-ea"/>
                <a:cs typeface="+mj-cs"/>
              </a:rPr>
              <a:t>Web applications</a:t>
            </a:r>
            <a:endParaRPr kumimoji="0" lang="en-US" sz="2000" b="1" i="0" u="none" strike="noStrike" kern="0" cap="none" spc="0" normalizeH="0" baseline="0" noProof="0" dirty="0">
              <a:ln>
                <a:noFill/>
              </a:ln>
              <a:solidFill>
                <a:srgbClr val="FFFF00"/>
              </a:solidFill>
              <a:effectLst/>
              <a:uLnTx/>
              <a:uFillTx/>
              <a:latin typeface="+mj-lt"/>
              <a:ea typeface="+mj-ea"/>
              <a:cs typeface="+mj-cs"/>
            </a:endParaRPr>
          </a:p>
        </p:txBody>
      </p:sp>
      <p:grpSp>
        <p:nvGrpSpPr>
          <p:cNvPr id="3" name="Group 13"/>
          <p:cNvGrpSpPr/>
          <p:nvPr/>
        </p:nvGrpSpPr>
        <p:grpSpPr>
          <a:xfrm>
            <a:off x="3018063" y="4827604"/>
            <a:ext cx="3698420" cy="317988"/>
            <a:chOff x="285750" y="3333750"/>
            <a:chExt cx="4057650" cy="317988"/>
          </a:xfrm>
        </p:grpSpPr>
        <p:sp>
          <p:nvSpPr>
            <p:cNvPr id="15" name="Trapezoid 14"/>
            <p:cNvSpPr/>
            <p:nvPr/>
          </p:nvSpPr>
          <p:spPr>
            <a:xfrm>
              <a:off x="285750" y="3333750"/>
              <a:ext cx="4057650" cy="266700"/>
            </a:xfrm>
            <a:prstGeom prst="trapezoid">
              <a:avLst/>
            </a:prstGeom>
            <a:blipFill>
              <a:blip r:embed="rId4" cstate="print"/>
              <a:tile tx="0" ty="0" sx="100000" sy="100000" flip="none" algn="tl"/>
            </a:blipFill>
            <a:ln w="3175"/>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7214" y="3598984"/>
              <a:ext cx="4050324" cy="52754"/>
            </a:xfrm>
            <a:prstGeom prst="rect">
              <a:avLst/>
            </a:prstGeom>
            <a:blipFill>
              <a:blip r:embed="rId4" cstate="print"/>
              <a:tile tx="0" ty="0" sx="100000" sy="100000" flip="none" algn="tl"/>
            </a:blipFill>
            <a:ln w="3175"/>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6"/>
          <p:cNvGrpSpPr/>
          <p:nvPr/>
        </p:nvGrpSpPr>
        <p:grpSpPr>
          <a:xfrm>
            <a:off x="2833005" y="1736061"/>
            <a:ext cx="3698420" cy="317988"/>
            <a:chOff x="285750" y="3333750"/>
            <a:chExt cx="4057650" cy="317988"/>
          </a:xfrm>
        </p:grpSpPr>
        <p:sp>
          <p:nvSpPr>
            <p:cNvPr id="18" name="Trapezoid 17"/>
            <p:cNvSpPr/>
            <p:nvPr/>
          </p:nvSpPr>
          <p:spPr>
            <a:xfrm>
              <a:off x="285750" y="3333750"/>
              <a:ext cx="4057650" cy="266700"/>
            </a:xfrm>
            <a:prstGeom prst="trapezoid">
              <a:avLst/>
            </a:prstGeom>
            <a:blipFill>
              <a:blip r:embed="rId4" cstate="print"/>
              <a:tile tx="0" ty="0" sx="100000" sy="100000" flip="none" algn="tl"/>
            </a:blipFill>
            <a:ln w="3175"/>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87214" y="3598984"/>
              <a:ext cx="4050324" cy="52754"/>
            </a:xfrm>
            <a:prstGeom prst="rect">
              <a:avLst/>
            </a:prstGeom>
            <a:blipFill>
              <a:blip r:embed="rId4" cstate="print"/>
              <a:tile tx="0" ty="0" sx="100000" sy="100000" flip="none" algn="tl"/>
            </a:blipFill>
            <a:ln w="3175"/>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Date Placeholder 4"/>
          <p:cNvSpPr>
            <a:spLocks noGrp="1"/>
          </p:cNvSpPr>
          <p:nvPr>
            <p:ph type="dt" sz="half" idx="4294967295"/>
          </p:nvPr>
        </p:nvSpPr>
        <p:spPr>
          <a:xfrm>
            <a:off x="1053507" y="6480717"/>
            <a:ext cx="2857500" cy="357187"/>
          </a:xfrm>
          <a:prstGeom prst="rect">
            <a:avLst/>
          </a:prstGeom>
        </p:spPr>
        <p:txBody>
          <a:bodyPr/>
          <a:lstStyle/>
          <a:p>
            <a:pPr>
              <a:defRPr/>
            </a:pPr>
            <a:r>
              <a:rPr lang="en-US" sz="1000" dirty="0" smtClean="0"/>
              <a:t>September 8, 2014</a:t>
            </a:r>
            <a:endParaRPr lang="en-GB" sz="1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C5507A1-6943-437B-9660-588310D5EBD9}" type="slidenum">
              <a:rPr lang="en-US" smtClean="0"/>
              <a:pPr>
                <a:defRPr/>
              </a:pPr>
              <a:t>11</a:t>
            </a:fld>
            <a:endParaRPr lang="en-US" dirty="0"/>
          </a:p>
        </p:txBody>
      </p:sp>
      <p:graphicFrame>
        <p:nvGraphicFramePr>
          <p:cNvPr id="4" name="Table 3"/>
          <p:cNvGraphicFramePr>
            <a:graphicFrameLocks noGrp="1"/>
          </p:cNvGraphicFramePr>
          <p:nvPr/>
        </p:nvGraphicFramePr>
        <p:xfrm>
          <a:off x="1108981" y="1253218"/>
          <a:ext cx="6844394" cy="4471306"/>
        </p:xfrm>
        <a:graphic>
          <a:graphicData uri="http://schemas.openxmlformats.org/drawingml/2006/table">
            <a:tbl>
              <a:tblPr firstRow="1" bandRow="1">
                <a:tableStyleId>{5C22544A-7EE6-4342-B048-85BDC9FD1C3A}</a:tableStyleId>
              </a:tblPr>
              <a:tblGrid>
                <a:gridCol w="1710419"/>
                <a:gridCol w="5133975"/>
              </a:tblGrid>
              <a:tr h="617455">
                <a:tc>
                  <a:txBody>
                    <a:bodyPr/>
                    <a:lstStyle/>
                    <a:p>
                      <a:pPr algn="ctr"/>
                      <a:r>
                        <a:rPr lang="en-US" dirty="0" smtClean="0"/>
                        <a:t>API level</a:t>
                      </a:r>
                      <a:endParaRPr lang="en-US" dirty="0"/>
                    </a:p>
                  </a:txBody>
                  <a:tcPr/>
                </a:tc>
                <a:tc>
                  <a:txBody>
                    <a:bodyPr/>
                    <a:lstStyle/>
                    <a:p>
                      <a:pPr algn="ctr"/>
                      <a:r>
                        <a:rPr lang="en-US" dirty="0" smtClean="0"/>
                        <a:t>Function</a:t>
                      </a:r>
                      <a:endParaRPr lang="en-US" dirty="0"/>
                    </a:p>
                  </a:txBody>
                  <a:tcPr/>
                </a:tc>
              </a:tr>
              <a:tr h="1284617">
                <a:tc>
                  <a:txBody>
                    <a:bodyPr/>
                    <a:lstStyle/>
                    <a:p>
                      <a:endParaRPr lang="en-US" dirty="0"/>
                    </a:p>
                  </a:txBody>
                  <a:tcPr/>
                </a:tc>
                <a:tc>
                  <a:txBody>
                    <a:bodyPr/>
                    <a:lstStyle/>
                    <a:p>
                      <a:endParaRPr lang="en-US" dirty="0"/>
                    </a:p>
                  </a:txBody>
                  <a:tcPr/>
                </a:tc>
              </a:tr>
              <a:tr h="1284617">
                <a:tc>
                  <a:txBody>
                    <a:bodyPr/>
                    <a:lstStyle/>
                    <a:p>
                      <a:endParaRPr lang="en-US" dirty="0"/>
                    </a:p>
                  </a:txBody>
                  <a:tcPr/>
                </a:tc>
                <a:tc>
                  <a:txBody>
                    <a:bodyPr/>
                    <a:lstStyle/>
                    <a:p>
                      <a:endParaRPr lang="en-US" dirty="0"/>
                    </a:p>
                  </a:txBody>
                  <a:tcPr/>
                </a:tc>
              </a:tr>
              <a:tr h="1284617">
                <a:tc>
                  <a:txBody>
                    <a:bodyPr/>
                    <a:lstStyle/>
                    <a:p>
                      <a:pPr algn="ctr"/>
                      <a:endParaRPr lang="en-US" sz="2000" dirty="0" smtClean="0"/>
                    </a:p>
                    <a:p>
                      <a:pPr algn="ctr"/>
                      <a:r>
                        <a:rPr lang="en-US" sz="2000" dirty="0" smtClean="0"/>
                        <a:t>Low</a:t>
                      </a:r>
                      <a:endParaRPr lang="en-US" sz="2000" dirty="0"/>
                    </a:p>
                  </a:txBody>
                  <a:tcPr/>
                </a:tc>
                <a:tc>
                  <a:txBody>
                    <a:bodyPr/>
                    <a:lstStyle/>
                    <a:p>
                      <a:endParaRPr lang="en-US" sz="2000" dirty="0" smtClean="0"/>
                    </a:p>
                    <a:p>
                      <a:r>
                        <a:rPr lang="en-US" sz="2000" dirty="0" smtClean="0"/>
                        <a:t>Communication and basic access (APDUs)</a:t>
                      </a:r>
                      <a:endParaRPr lang="en-US" sz="2000" dirty="0"/>
                    </a:p>
                  </a:txBody>
                  <a:tcPr/>
                </a:tc>
              </a:tr>
            </a:tbl>
          </a:graphicData>
        </a:graphic>
      </p:graphicFrame>
      <p:sp>
        <p:nvSpPr>
          <p:cNvPr id="5" name="Date Placeholder 4"/>
          <p:cNvSpPr txBox="1">
            <a:spLocks/>
          </p:cNvSpPr>
          <p:nvPr/>
        </p:nvSpPr>
        <p:spPr>
          <a:xfrm>
            <a:off x="1063555" y="6500813"/>
            <a:ext cx="2857500" cy="357187"/>
          </a:xfrm>
          <a:prstGeom prst="rect">
            <a:avLst/>
          </a:prstGeom>
        </p:spPr>
        <p:txBody>
          <a:bodyPr vert="horz"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110E9FB3-B0F1-4623-9510-6431FBD80222}" type="datetime2">
              <a:rPr kumimoji="0" lang="en-US" sz="1000" b="0" i="0" u="none" strike="noStrike" kern="1200" cap="none" spc="0" normalizeH="0" baseline="0" noProof="0" smtClean="0">
                <a:ln>
                  <a:noFill/>
                </a:ln>
                <a:solidFill>
                  <a:schemeClr val="bg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Monday, September 08, 2014</a:t>
            </a:fld>
            <a:endParaRPr kumimoji="0" lang="en-GB" sz="1000" b="0" i="0" u="none" strike="noStrike" kern="1200" cap="none" spc="0" normalizeH="0" baseline="0" noProof="0" dirty="0">
              <a:ln>
                <a:noFill/>
              </a:ln>
              <a:solidFill>
                <a:schemeClr val="bg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C5507A1-6943-437B-9660-588310D5EBD9}" type="slidenum">
              <a:rPr lang="en-US" smtClean="0"/>
              <a:pPr>
                <a:defRPr/>
              </a:pPr>
              <a:t>12</a:t>
            </a:fld>
            <a:endParaRPr lang="en-US"/>
          </a:p>
        </p:txBody>
      </p:sp>
      <p:graphicFrame>
        <p:nvGraphicFramePr>
          <p:cNvPr id="4" name="Table 3"/>
          <p:cNvGraphicFramePr>
            <a:graphicFrameLocks noGrp="1"/>
          </p:cNvGraphicFramePr>
          <p:nvPr/>
        </p:nvGraphicFramePr>
        <p:xfrm>
          <a:off x="1108981" y="1253218"/>
          <a:ext cx="6844394" cy="4471306"/>
        </p:xfrm>
        <a:graphic>
          <a:graphicData uri="http://schemas.openxmlformats.org/drawingml/2006/table">
            <a:tbl>
              <a:tblPr firstRow="1" bandRow="1">
                <a:tableStyleId>{5C22544A-7EE6-4342-B048-85BDC9FD1C3A}</a:tableStyleId>
              </a:tblPr>
              <a:tblGrid>
                <a:gridCol w="1710419"/>
                <a:gridCol w="5133975"/>
              </a:tblGrid>
              <a:tr h="617455">
                <a:tc>
                  <a:txBody>
                    <a:bodyPr/>
                    <a:lstStyle/>
                    <a:p>
                      <a:pPr algn="ctr"/>
                      <a:r>
                        <a:rPr lang="en-US" dirty="0" smtClean="0"/>
                        <a:t>API level</a:t>
                      </a:r>
                      <a:endParaRPr lang="en-US" dirty="0"/>
                    </a:p>
                  </a:txBody>
                  <a:tcPr/>
                </a:tc>
                <a:tc>
                  <a:txBody>
                    <a:bodyPr/>
                    <a:lstStyle/>
                    <a:p>
                      <a:pPr algn="ctr"/>
                      <a:r>
                        <a:rPr lang="en-US" dirty="0" smtClean="0"/>
                        <a:t>Function</a:t>
                      </a:r>
                      <a:endParaRPr lang="en-US" dirty="0"/>
                    </a:p>
                  </a:txBody>
                  <a:tcPr/>
                </a:tc>
              </a:tr>
              <a:tr h="1284617">
                <a:tc>
                  <a:txBody>
                    <a:bodyPr/>
                    <a:lstStyle/>
                    <a:p>
                      <a:endParaRPr lang="en-US" dirty="0"/>
                    </a:p>
                  </a:txBody>
                  <a:tcPr/>
                </a:tc>
                <a:tc>
                  <a:txBody>
                    <a:bodyPr/>
                    <a:lstStyle/>
                    <a:p>
                      <a:endParaRPr lang="en-US" dirty="0"/>
                    </a:p>
                  </a:txBody>
                  <a:tcPr/>
                </a:tc>
              </a:tr>
              <a:tr h="1284617">
                <a:tc>
                  <a:txBody>
                    <a:bodyPr/>
                    <a:lstStyle/>
                    <a:p>
                      <a:endParaRPr lang="en-US" sz="2000" dirty="0" smtClean="0"/>
                    </a:p>
                    <a:p>
                      <a:pPr algn="ctr"/>
                      <a:r>
                        <a:rPr lang="en-US" sz="2000" dirty="0" smtClean="0"/>
                        <a:t>Medium</a:t>
                      </a:r>
                      <a:endParaRPr lang="en-US" sz="2000" dirty="0"/>
                    </a:p>
                  </a:txBody>
                  <a:tcPr/>
                </a:tc>
                <a:tc>
                  <a:txBody>
                    <a:bodyPr/>
                    <a:lstStyle/>
                    <a:p>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Crypto</a:t>
                      </a:r>
                      <a:r>
                        <a:rPr lang="en-US" sz="2000" baseline="0" dirty="0" smtClean="0"/>
                        <a:t> and secure storage</a:t>
                      </a:r>
                      <a:endParaRPr lang="en-US" sz="2000" dirty="0" smtClean="0"/>
                    </a:p>
                    <a:p>
                      <a:endParaRPr lang="en-US" sz="2000" dirty="0"/>
                    </a:p>
                  </a:txBody>
                  <a:tcPr/>
                </a:tc>
              </a:tr>
              <a:tr h="1284617">
                <a:tc>
                  <a:txBody>
                    <a:bodyPr/>
                    <a:lstStyle/>
                    <a:p>
                      <a:pPr algn="ctr"/>
                      <a:endParaRPr lang="en-US" sz="2000" dirty="0"/>
                    </a:p>
                  </a:txBody>
                  <a:tcPr/>
                </a:tc>
                <a:tc>
                  <a:txBody>
                    <a:bodyPr/>
                    <a:lstStyle/>
                    <a:p>
                      <a:endParaRPr lang="en-US" sz="2000" dirty="0"/>
                    </a:p>
                  </a:txBody>
                  <a:tcPr/>
                </a:tc>
              </a:tr>
            </a:tbl>
          </a:graphicData>
        </a:graphic>
      </p:graphicFrame>
      <p:sp>
        <p:nvSpPr>
          <p:cNvPr id="7" name="Date Placeholder 4"/>
          <p:cNvSpPr txBox="1">
            <a:spLocks/>
          </p:cNvSpPr>
          <p:nvPr/>
        </p:nvSpPr>
        <p:spPr>
          <a:xfrm>
            <a:off x="1063555" y="6500813"/>
            <a:ext cx="2857500" cy="357187"/>
          </a:xfrm>
          <a:prstGeom prst="rect">
            <a:avLst/>
          </a:prstGeom>
        </p:spPr>
        <p:txBody>
          <a:bodyPr vert="horz"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2"/>
                </a:solidFill>
                <a:effectLst/>
                <a:uLnTx/>
                <a:uFillTx/>
                <a:latin typeface="+mn-lt"/>
                <a:ea typeface="+mn-ea"/>
                <a:cs typeface="+mn-cs"/>
              </a:rPr>
              <a:t>September 8, 2014</a:t>
            </a:r>
            <a:endParaRPr kumimoji="0" lang="en-GB" sz="1000" b="0" i="0" u="none" strike="noStrike" kern="1200" cap="none" spc="0" normalizeH="0" baseline="0" noProof="0" dirty="0">
              <a:ln>
                <a:noFill/>
              </a:ln>
              <a:solidFill>
                <a:schemeClr val="bg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C5507A1-6943-437B-9660-588310D5EBD9}" type="slidenum">
              <a:rPr lang="en-US" smtClean="0"/>
              <a:pPr>
                <a:defRPr/>
              </a:pPr>
              <a:t>13</a:t>
            </a:fld>
            <a:endParaRPr lang="en-US" dirty="0"/>
          </a:p>
        </p:txBody>
      </p:sp>
      <p:graphicFrame>
        <p:nvGraphicFramePr>
          <p:cNvPr id="4" name="Table 3"/>
          <p:cNvGraphicFramePr>
            <a:graphicFrameLocks noGrp="1"/>
          </p:cNvGraphicFramePr>
          <p:nvPr/>
        </p:nvGraphicFramePr>
        <p:xfrm>
          <a:off x="1108981" y="1253218"/>
          <a:ext cx="6844394" cy="4471306"/>
        </p:xfrm>
        <a:graphic>
          <a:graphicData uri="http://schemas.openxmlformats.org/drawingml/2006/table">
            <a:tbl>
              <a:tblPr firstRow="1" bandRow="1">
                <a:tableStyleId>{5C22544A-7EE6-4342-B048-85BDC9FD1C3A}</a:tableStyleId>
              </a:tblPr>
              <a:tblGrid>
                <a:gridCol w="1710419"/>
                <a:gridCol w="5133975"/>
              </a:tblGrid>
              <a:tr h="617455">
                <a:tc>
                  <a:txBody>
                    <a:bodyPr/>
                    <a:lstStyle/>
                    <a:p>
                      <a:pPr algn="ctr">
                        <a:spcBef>
                          <a:spcPts val="600"/>
                        </a:spcBef>
                      </a:pPr>
                      <a:r>
                        <a:rPr lang="en-US" dirty="0" smtClean="0"/>
                        <a:t>API level</a:t>
                      </a:r>
                      <a:endParaRPr lang="en-US" dirty="0"/>
                    </a:p>
                  </a:txBody>
                  <a:tcPr/>
                </a:tc>
                <a:tc>
                  <a:txBody>
                    <a:bodyPr/>
                    <a:lstStyle/>
                    <a:p>
                      <a:pPr algn="ctr"/>
                      <a:r>
                        <a:rPr lang="en-US" dirty="0" smtClean="0"/>
                        <a:t>Function</a:t>
                      </a:r>
                      <a:endParaRPr lang="en-US" dirty="0"/>
                    </a:p>
                  </a:txBody>
                  <a:tcPr/>
                </a:tc>
              </a:tr>
              <a:tr h="1284617">
                <a:tc>
                  <a:txBody>
                    <a:bodyPr/>
                    <a:lstStyle/>
                    <a:p>
                      <a:endParaRPr lang="en-US" sz="2000" dirty="0" smtClean="0"/>
                    </a:p>
                    <a:p>
                      <a:pPr algn="ctr"/>
                      <a:r>
                        <a:rPr lang="en-US" sz="2000" dirty="0" smtClean="0"/>
                        <a:t>High</a:t>
                      </a:r>
                      <a:endParaRPr lang="en-US" sz="2000" dirty="0"/>
                    </a:p>
                  </a:txBody>
                  <a:tcPr/>
                </a:tc>
                <a:tc>
                  <a:txBody>
                    <a:bodyPr/>
                    <a:lstStyle/>
                    <a:p>
                      <a:endParaRPr lang="en-US" sz="2000" dirty="0" smtClean="0"/>
                    </a:p>
                    <a:p>
                      <a:r>
                        <a:rPr lang="en-US" sz="2000" dirty="0" smtClean="0"/>
                        <a:t>Security</a:t>
                      </a:r>
                      <a:r>
                        <a:rPr lang="en-US" sz="2000" baseline="0" dirty="0" smtClean="0"/>
                        <a:t> services (e.g. authentication, payment, token management)</a:t>
                      </a:r>
                      <a:endParaRPr lang="en-US" sz="2000" dirty="0"/>
                    </a:p>
                  </a:txBody>
                  <a:tcPr/>
                </a:tc>
              </a:tr>
              <a:tr h="1284617">
                <a:tc>
                  <a:txBody>
                    <a:bodyPr/>
                    <a:lstStyle/>
                    <a:p>
                      <a:endParaRPr lang="en-US" sz="2000" dirty="0" smtClean="0"/>
                    </a:p>
                  </a:txBody>
                  <a:tcPr/>
                </a:tc>
                <a:tc>
                  <a:txBody>
                    <a:bodyPr/>
                    <a:lstStyle/>
                    <a:p>
                      <a:endParaRPr lang="en-US" sz="2000" dirty="0" smtClean="0"/>
                    </a:p>
                  </a:txBody>
                  <a:tcPr/>
                </a:tc>
              </a:tr>
              <a:tr h="1284617">
                <a:tc>
                  <a:txBody>
                    <a:bodyPr/>
                    <a:lstStyle/>
                    <a:p>
                      <a:pPr algn="ctr"/>
                      <a:endParaRPr lang="en-US" sz="2000" dirty="0"/>
                    </a:p>
                  </a:txBody>
                  <a:tcPr/>
                </a:tc>
                <a:tc>
                  <a:txBody>
                    <a:bodyPr/>
                    <a:lstStyle/>
                    <a:p>
                      <a:endParaRPr lang="en-US" sz="2000" dirty="0"/>
                    </a:p>
                  </a:txBody>
                  <a:tcPr/>
                </a:tc>
              </a:tr>
            </a:tbl>
          </a:graphicData>
        </a:graphic>
      </p:graphicFrame>
      <p:sp>
        <p:nvSpPr>
          <p:cNvPr id="7" name="Date Placeholder 4"/>
          <p:cNvSpPr txBox="1">
            <a:spLocks/>
          </p:cNvSpPr>
          <p:nvPr/>
        </p:nvSpPr>
        <p:spPr>
          <a:xfrm>
            <a:off x="1063555" y="6500813"/>
            <a:ext cx="2857500" cy="357187"/>
          </a:xfrm>
          <a:prstGeom prst="rect">
            <a:avLst/>
          </a:prstGeom>
        </p:spPr>
        <p:txBody>
          <a:bodyPr vert="horz"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2"/>
                </a:solidFill>
                <a:effectLst/>
                <a:uLnTx/>
                <a:uFillTx/>
                <a:latin typeface="+mn-lt"/>
                <a:ea typeface="+mn-ea"/>
                <a:cs typeface="+mn-cs"/>
              </a:rPr>
              <a:t>September 8, 2014</a:t>
            </a:r>
            <a:endParaRPr kumimoji="0" lang="en-GB" sz="1000" b="0" i="0" u="none" strike="noStrike" kern="1200" cap="none" spc="0" normalizeH="0" baseline="0" noProof="0" dirty="0">
              <a:ln>
                <a:noFill/>
              </a:ln>
              <a:solidFill>
                <a:schemeClr val="bg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C5507A1-6943-437B-9660-588310D5EBD9}" type="slidenum">
              <a:rPr lang="en-US" smtClean="0"/>
              <a:pPr>
                <a:defRPr/>
              </a:pPr>
              <a:t>14</a:t>
            </a:fld>
            <a:endParaRPr lang="en-US"/>
          </a:p>
        </p:txBody>
      </p:sp>
      <p:graphicFrame>
        <p:nvGraphicFramePr>
          <p:cNvPr id="4" name="Table 3"/>
          <p:cNvGraphicFramePr>
            <a:graphicFrameLocks noGrp="1"/>
          </p:cNvGraphicFramePr>
          <p:nvPr/>
        </p:nvGraphicFramePr>
        <p:xfrm>
          <a:off x="1108981" y="1253218"/>
          <a:ext cx="6844394" cy="4471306"/>
        </p:xfrm>
        <a:graphic>
          <a:graphicData uri="http://schemas.openxmlformats.org/drawingml/2006/table">
            <a:tbl>
              <a:tblPr firstRow="1" bandRow="1">
                <a:tableStyleId>{5C22544A-7EE6-4342-B048-85BDC9FD1C3A}</a:tableStyleId>
              </a:tblPr>
              <a:tblGrid>
                <a:gridCol w="1710419"/>
                <a:gridCol w="5133975"/>
              </a:tblGrid>
              <a:tr h="617455">
                <a:tc>
                  <a:txBody>
                    <a:bodyPr/>
                    <a:lstStyle/>
                    <a:p>
                      <a:pPr algn="ctr">
                        <a:spcBef>
                          <a:spcPts val="600"/>
                        </a:spcBef>
                      </a:pPr>
                      <a:r>
                        <a:rPr lang="en-US" dirty="0" smtClean="0"/>
                        <a:t>API level</a:t>
                      </a:r>
                      <a:endParaRPr lang="en-US" dirty="0"/>
                    </a:p>
                  </a:txBody>
                  <a:tcPr/>
                </a:tc>
                <a:tc>
                  <a:txBody>
                    <a:bodyPr/>
                    <a:lstStyle/>
                    <a:p>
                      <a:pPr algn="ctr"/>
                      <a:r>
                        <a:rPr lang="en-US" dirty="0" smtClean="0"/>
                        <a:t>Function</a:t>
                      </a:r>
                      <a:endParaRPr lang="en-US" dirty="0"/>
                    </a:p>
                  </a:txBody>
                  <a:tcPr/>
                </a:tc>
              </a:tr>
              <a:tr h="1284617">
                <a:tc>
                  <a:txBody>
                    <a:bodyPr/>
                    <a:lstStyle/>
                    <a:p>
                      <a:endParaRPr lang="en-US" sz="2000" dirty="0" smtClean="0"/>
                    </a:p>
                    <a:p>
                      <a:pPr algn="ctr"/>
                      <a:r>
                        <a:rPr lang="en-US" sz="2000" dirty="0" smtClean="0"/>
                        <a:t>High</a:t>
                      </a:r>
                      <a:endParaRPr lang="en-US" sz="2000" dirty="0"/>
                    </a:p>
                  </a:txBody>
                  <a:tcPr/>
                </a:tc>
                <a:tc>
                  <a:txBody>
                    <a:bodyPr/>
                    <a:lstStyle/>
                    <a:p>
                      <a:endParaRPr lang="en-US" sz="2000" dirty="0" smtClean="0"/>
                    </a:p>
                    <a:p>
                      <a:r>
                        <a:rPr lang="en-US" sz="2000" dirty="0" smtClean="0"/>
                        <a:t>Security</a:t>
                      </a:r>
                      <a:r>
                        <a:rPr lang="en-US" sz="2000" baseline="0" dirty="0" smtClean="0"/>
                        <a:t> services (e.g. authentication, payment, token management)</a:t>
                      </a:r>
                      <a:endParaRPr lang="en-US" sz="2000" dirty="0"/>
                    </a:p>
                  </a:txBody>
                  <a:tcPr/>
                </a:tc>
              </a:tr>
              <a:tr h="1284617">
                <a:tc>
                  <a:txBody>
                    <a:bodyPr/>
                    <a:lstStyle/>
                    <a:p>
                      <a:endParaRPr lang="en-US" sz="2000" dirty="0" smtClean="0"/>
                    </a:p>
                    <a:p>
                      <a:pPr algn="ctr"/>
                      <a:r>
                        <a:rPr lang="en-US" sz="2000" dirty="0" smtClean="0"/>
                        <a:t>Medium</a:t>
                      </a:r>
                      <a:endParaRPr lang="en-US" sz="2000" dirty="0"/>
                    </a:p>
                  </a:txBody>
                  <a:tcPr/>
                </a:tc>
                <a:tc>
                  <a:txBody>
                    <a:bodyPr/>
                    <a:lstStyle/>
                    <a:p>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Crypto</a:t>
                      </a:r>
                      <a:r>
                        <a:rPr lang="en-US" sz="2000" baseline="0" dirty="0" smtClean="0"/>
                        <a:t> and secure storage</a:t>
                      </a:r>
                      <a:endParaRPr lang="en-US" sz="2000" dirty="0" smtClean="0"/>
                    </a:p>
                  </a:txBody>
                  <a:tcPr/>
                </a:tc>
              </a:tr>
              <a:tr h="1284617">
                <a:tc>
                  <a:txBody>
                    <a:bodyPr/>
                    <a:lstStyle/>
                    <a:p>
                      <a:pPr algn="ctr"/>
                      <a:endParaRPr lang="en-US" sz="2000" dirty="0" smtClean="0"/>
                    </a:p>
                    <a:p>
                      <a:pPr algn="ctr"/>
                      <a:r>
                        <a:rPr lang="en-US" sz="2000" dirty="0" smtClean="0"/>
                        <a:t>Low</a:t>
                      </a:r>
                      <a:endParaRPr lang="en-US" sz="2000" dirty="0"/>
                    </a:p>
                  </a:txBody>
                  <a:tcPr/>
                </a:tc>
                <a:tc>
                  <a:txBody>
                    <a:bodyPr/>
                    <a:lstStyle/>
                    <a:p>
                      <a:endParaRPr lang="en-US" sz="2000" dirty="0" smtClean="0"/>
                    </a:p>
                    <a:p>
                      <a:r>
                        <a:rPr lang="en-US" sz="2000" dirty="0" smtClean="0"/>
                        <a:t>Communication and basic access (APDUs)</a:t>
                      </a:r>
                      <a:endParaRPr lang="en-US" sz="2000" dirty="0"/>
                    </a:p>
                  </a:txBody>
                  <a:tcPr/>
                </a:tc>
              </a:tr>
            </a:tbl>
          </a:graphicData>
        </a:graphic>
      </p:graphicFrame>
      <p:sp>
        <p:nvSpPr>
          <p:cNvPr id="6" name="Date Placeholder 4"/>
          <p:cNvSpPr txBox="1">
            <a:spLocks/>
          </p:cNvSpPr>
          <p:nvPr/>
        </p:nvSpPr>
        <p:spPr>
          <a:xfrm>
            <a:off x="1063555" y="6500813"/>
            <a:ext cx="2857500" cy="357187"/>
          </a:xfrm>
          <a:prstGeom prst="rect">
            <a:avLst/>
          </a:prstGeom>
        </p:spPr>
        <p:txBody>
          <a:bodyPr vert="horz"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2"/>
                </a:solidFill>
                <a:effectLst/>
                <a:uLnTx/>
                <a:uFillTx/>
                <a:latin typeface="+mn-lt"/>
                <a:ea typeface="+mn-ea"/>
                <a:cs typeface="+mn-cs"/>
              </a:rPr>
              <a:t>September 8, 2014</a:t>
            </a:r>
            <a:endParaRPr kumimoji="0" lang="en-GB" sz="1000" b="0" i="0" u="none" strike="noStrike" kern="1200" cap="none" spc="0" normalizeH="0" baseline="0" noProof="0" dirty="0">
              <a:ln>
                <a:noFill/>
              </a:ln>
              <a:solidFill>
                <a:schemeClr val="bg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000" y="2763838"/>
            <a:ext cx="7192108" cy="550862"/>
          </a:xfrm>
        </p:spPr>
        <p:txBody>
          <a:bodyPr/>
          <a:lstStyle/>
          <a:p>
            <a:r>
              <a:rPr lang="en-US" dirty="0" smtClean="0"/>
              <a:t>Who can access the secure hardware token?</a:t>
            </a:r>
            <a:endParaRPr lang="en-US" dirty="0"/>
          </a:p>
        </p:txBody>
      </p:sp>
      <p:sp>
        <p:nvSpPr>
          <p:cNvPr id="3" name="Slide Number Placeholder 2"/>
          <p:cNvSpPr>
            <a:spLocks noGrp="1"/>
          </p:cNvSpPr>
          <p:nvPr>
            <p:ph type="sldNum" sz="quarter" idx="10"/>
          </p:nvPr>
        </p:nvSpPr>
        <p:spPr>
          <a:xfrm>
            <a:off x="230676" y="6492875"/>
            <a:ext cx="880952" cy="365125"/>
          </a:xfrm>
        </p:spPr>
        <p:txBody>
          <a:bodyPr/>
          <a:lstStyle/>
          <a:p>
            <a:pPr>
              <a:defRPr/>
            </a:pPr>
            <a:fld id="{312522D8-3E79-4DC7-99EC-D61153BBCFE7}" type="slidenum">
              <a:rPr lang="en-US" smtClean="0"/>
              <a:pPr>
                <a:defRPr/>
              </a:pPr>
              <a:t>15</a:t>
            </a:fld>
            <a:endParaRPr lang="en-US" dirty="0"/>
          </a:p>
        </p:txBody>
      </p:sp>
      <p:sp>
        <p:nvSpPr>
          <p:cNvPr id="6" name="Date Placeholder 4"/>
          <p:cNvSpPr txBox="1">
            <a:spLocks/>
          </p:cNvSpPr>
          <p:nvPr/>
        </p:nvSpPr>
        <p:spPr>
          <a:xfrm>
            <a:off x="1063555" y="6500813"/>
            <a:ext cx="2857500" cy="357187"/>
          </a:xfrm>
          <a:prstGeom prst="rect">
            <a:avLst/>
          </a:prstGeom>
        </p:spPr>
        <p:txBody>
          <a:bodyPr vert="horz"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2"/>
                </a:solidFill>
                <a:effectLst/>
                <a:uLnTx/>
                <a:uFillTx/>
                <a:latin typeface="+mn-lt"/>
                <a:ea typeface="+mn-ea"/>
                <a:cs typeface="+mn-cs"/>
              </a:rPr>
              <a:t>September 8, 2014</a:t>
            </a:r>
            <a:endParaRPr kumimoji="0" lang="en-GB" sz="1000" b="0" i="0" u="none" strike="noStrike" kern="1200" cap="none" spc="0" normalizeH="0" baseline="0" noProof="0" dirty="0">
              <a:ln>
                <a:noFill/>
              </a:ln>
              <a:solidFill>
                <a:schemeClr val="bg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agent controls access</a:t>
            </a:r>
            <a:endParaRPr lang="en-US" dirty="0"/>
          </a:p>
        </p:txBody>
      </p:sp>
      <p:sp>
        <p:nvSpPr>
          <p:cNvPr id="3" name="Slide Number Placeholder 2"/>
          <p:cNvSpPr>
            <a:spLocks noGrp="1"/>
          </p:cNvSpPr>
          <p:nvPr>
            <p:ph type="sldNum" sz="quarter" idx="10"/>
          </p:nvPr>
        </p:nvSpPr>
        <p:spPr>
          <a:xfrm>
            <a:off x="270869" y="6492875"/>
            <a:ext cx="880952" cy="365125"/>
          </a:xfrm>
        </p:spPr>
        <p:txBody>
          <a:bodyPr/>
          <a:lstStyle/>
          <a:p>
            <a:pPr>
              <a:defRPr/>
            </a:pPr>
            <a:fld id="{312522D8-3E79-4DC7-99EC-D61153BBCFE7}" type="slidenum">
              <a:rPr lang="en-US" smtClean="0"/>
              <a:pPr>
                <a:defRPr/>
              </a:pPr>
              <a:t>16</a:t>
            </a:fld>
            <a:endParaRPr lang="en-US" dirty="0"/>
          </a:p>
        </p:txBody>
      </p:sp>
      <p:sp>
        <p:nvSpPr>
          <p:cNvPr id="5" name="Rectangle 4"/>
          <p:cNvSpPr/>
          <p:nvPr/>
        </p:nvSpPr>
        <p:spPr>
          <a:xfrm>
            <a:off x="5540377" y="1981200"/>
            <a:ext cx="2578100" cy="33401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66801" y="1817914"/>
            <a:ext cx="3733800" cy="350338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46387" y="1915885"/>
            <a:ext cx="1326069" cy="369332"/>
          </a:xfrm>
          <a:prstGeom prst="rect">
            <a:avLst/>
          </a:prstGeom>
          <a:noFill/>
        </p:spPr>
        <p:txBody>
          <a:bodyPr wrap="none" rtlCol="0">
            <a:spAutoFit/>
          </a:bodyPr>
          <a:lstStyle/>
          <a:p>
            <a:r>
              <a:rPr lang="en-US" dirty="0" smtClean="0"/>
              <a:t>User Agent</a:t>
            </a:r>
            <a:endParaRPr lang="en-US" dirty="0"/>
          </a:p>
        </p:txBody>
      </p:sp>
      <p:sp>
        <p:nvSpPr>
          <p:cNvPr id="9" name="Rectangle 8"/>
          <p:cNvSpPr/>
          <p:nvPr/>
        </p:nvSpPr>
        <p:spPr>
          <a:xfrm>
            <a:off x="1182909" y="3151414"/>
            <a:ext cx="1451429" cy="16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80185" y="3532414"/>
            <a:ext cx="1473200" cy="646331"/>
          </a:xfrm>
          <a:prstGeom prst="rect">
            <a:avLst/>
          </a:prstGeom>
          <a:noFill/>
        </p:spPr>
        <p:txBody>
          <a:bodyPr wrap="square" rtlCol="0">
            <a:spAutoFit/>
          </a:bodyPr>
          <a:lstStyle/>
          <a:p>
            <a:pPr algn="ctr"/>
            <a:r>
              <a:rPr lang="en-US" dirty="0" smtClean="0"/>
              <a:t>Web Application</a:t>
            </a:r>
            <a:endParaRPr lang="en-US" dirty="0"/>
          </a:p>
        </p:txBody>
      </p:sp>
      <p:sp>
        <p:nvSpPr>
          <p:cNvPr id="11" name="Flowchart: Magnetic Disk 10"/>
          <p:cNvSpPr/>
          <p:nvPr/>
        </p:nvSpPr>
        <p:spPr>
          <a:xfrm>
            <a:off x="6219827" y="2540000"/>
            <a:ext cx="1219200" cy="977900"/>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296027" y="2832100"/>
            <a:ext cx="1066800" cy="646331"/>
          </a:xfrm>
          <a:prstGeom prst="rect">
            <a:avLst/>
          </a:prstGeom>
          <a:noFill/>
        </p:spPr>
        <p:txBody>
          <a:bodyPr wrap="square" rtlCol="0">
            <a:spAutoFit/>
          </a:bodyPr>
          <a:lstStyle/>
          <a:p>
            <a:pPr algn="ctr"/>
            <a:r>
              <a:rPr lang="en-US" dirty="0" smtClean="0"/>
              <a:t>Access rules</a:t>
            </a:r>
            <a:endParaRPr lang="en-US" dirty="0"/>
          </a:p>
        </p:txBody>
      </p:sp>
      <p:sp>
        <p:nvSpPr>
          <p:cNvPr id="13" name="TextBox 12"/>
          <p:cNvSpPr txBox="1"/>
          <p:nvPr/>
        </p:nvSpPr>
        <p:spPr>
          <a:xfrm>
            <a:off x="5544460" y="1993900"/>
            <a:ext cx="2569934" cy="369332"/>
          </a:xfrm>
          <a:prstGeom prst="rect">
            <a:avLst/>
          </a:prstGeom>
          <a:noFill/>
        </p:spPr>
        <p:txBody>
          <a:bodyPr wrap="none" rtlCol="0">
            <a:spAutoFit/>
          </a:bodyPr>
          <a:lstStyle/>
          <a:p>
            <a:r>
              <a:rPr lang="en-US" dirty="0" smtClean="0"/>
              <a:t>Secure hardware token</a:t>
            </a:r>
            <a:endParaRPr lang="en-US" dirty="0"/>
          </a:p>
        </p:txBody>
      </p:sp>
      <p:sp>
        <p:nvSpPr>
          <p:cNvPr id="14" name="Rectangle 13"/>
          <p:cNvSpPr/>
          <p:nvPr/>
        </p:nvSpPr>
        <p:spPr>
          <a:xfrm>
            <a:off x="5997577" y="4318000"/>
            <a:ext cx="1663700" cy="850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92827" y="4368800"/>
            <a:ext cx="1473200" cy="646331"/>
          </a:xfrm>
          <a:prstGeom prst="rect">
            <a:avLst/>
          </a:prstGeom>
          <a:noFill/>
        </p:spPr>
        <p:txBody>
          <a:bodyPr wrap="square" rtlCol="0">
            <a:spAutoFit/>
          </a:bodyPr>
          <a:lstStyle/>
          <a:p>
            <a:pPr algn="ctr"/>
            <a:r>
              <a:rPr lang="en-US" dirty="0" smtClean="0"/>
              <a:t>Secured resource</a:t>
            </a:r>
            <a:endParaRPr lang="en-US" dirty="0"/>
          </a:p>
        </p:txBody>
      </p:sp>
      <p:sp>
        <p:nvSpPr>
          <p:cNvPr id="19" name="Rectangle 18"/>
          <p:cNvSpPr/>
          <p:nvPr/>
        </p:nvSpPr>
        <p:spPr>
          <a:xfrm>
            <a:off x="2752727" y="2391229"/>
            <a:ext cx="1905000" cy="237671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gnetic Disk 19"/>
          <p:cNvSpPr/>
          <p:nvPr/>
        </p:nvSpPr>
        <p:spPr>
          <a:xfrm>
            <a:off x="3106513" y="2518230"/>
            <a:ext cx="1219200" cy="977900"/>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182713" y="2494636"/>
            <a:ext cx="1066800" cy="923330"/>
          </a:xfrm>
          <a:prstGeom prst="rect">
            <a:avLst/>
          </a:prstGeom>
          <a:noFill/>
        </p:spPr>
        <p:txBody>
          <a:bodyPr wrap="square" rtlCol="0">
            <a:spAutoFit/>
          </a:bodyPr>
          <a:lstStyle/>
          <a:p>
            <a:pPr algn="ctr"/>
            <a:r>
              <a:rPr lang="en-US" dirty="0" err="1" smtClean="0"/>
              <a:t>Cachedaccess</a:t>
            </a:r>
            <a:r>
              <a:rPr lang="en-US" dirty="0" smtClean="0"/>
              <a:t> rules</a:t>
            </a:r>
            <a:endParaRPr lang="en-US" dirty="0"/>
          </a:p>
        </p:txBody>
      </p:sp>
      <p:sp>
        <p:nvSpPr>
          <p:cNvPr id="22" name="TextBox 21"/>
          <p:cNvSpPr txBox="1"/>
          <p:nvPr/>
        </p:nvSpPr>
        <p:spPr>
          <a:xfrm>
            <a:off x="2851801" y="3804557"/>
            <a:ext cx="1752857" cy="646331"/>
          </a:xfrm>
          <a:prstGeom prst="rect">
            <a:avLst/>
          </a:prstGeom>
          <a:noFill/>
        </p:spPr>
        <p:txBody>
          <a:bodyPr wrap="square" rtlCol="0">
            <a:spAutoFit/>
          </a:bodyPr>
          <a:lstStyle/>
          <a:p>
            <a:pPr algn="ctr"/>
            <a:r>
              <a:rPr lang="en-US" dirty="0" smtClean="0"/>
              <a:t>Access control enforcer</a:t>
            </a:r>
            <a:endParaRPr lang="en-US" dirty="0"/>
          </a:p>
        </p:txBody>
      </p:sp>
      <p:cxnSp>
        <p:nvCxnSpPr>
          <p:cNvPr id="17" name="Straight Arrow Connector 16"/>
          <p:cNvCxnSpPr>
            <a:stCxn id="20" idx="4"/>
          </p:cNvCxnSpPr>
          <p:nvPr/>
        </p:nvCxnSpPr>
        <p:spPr>
          <a:xfrm>
            <a:off x="4325713" y="3007180"/>
            <a:ext cx="1906358" cy="906"/>
          </a:xfrm>
          <a:prstGeom prst="straightConnector1">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45229" y="4457700"/>
            <a:ext cx="326027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220028" y="6005286"/>
            <a:ext cx="3993401" cy="369332"/>
          </a:xfrm>
          <a:prstGeom prst="rect">
            <a:avLst/>
          </a:prstGeom>
          <a:noFill/>
        </p:spPr>
        <p:txBody>
          <a:bodyPr wrap="none" rtlCol="0">
            <a:spAutoFit/>
          </a:bodyPr>
          <a:lstStyle/>
          <a:p>
            <a:r>
              <a:rPr lang="en-US" dirty="0" smtClean="0"/>
              <a:t>http://opoto.github.io/secure-element/</a:t>
            </a:r>
            <a:endParaRPr lang="en-US" dirty="0"/>
          </a:p>
        </p:txBody>
      </p:sp>
      <p:sp>
        <p:nvSpPr>
          <p:cNvPr id="24" name="Date Placeholder 4"/>
          <p:cNvSpPr txBox="1">
            <a:spLocks/>
          </p:cNvSpPr>
          <p:nvPr/>
        </p:nvSpPr>
        <p:spPr>
          <a:xfrm>
            <a:off x="1063555" y="6500813"/>
            <a:ext cx="2857500" cy="357187"/>
          </a:xfrm>
          <a:prstGeom prst="rect">
            <a:avLst/>
          </a:prstGeom>
        </p:spPr>
        <p:txBody>
          <a:bodyPr vert="horz"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2"/>
                </a:solidFill>
                <a:effectLst/>
                <a:uLnTx/>
                <a:uFillTx/>
                <a:latin typeface="+mn-lt"/>
                <a:ea typeface="+mn-ea"/>
                <a:cs typeface="+mn-cs"/>
              </a:rPr>
              <a:t>September 8, 2014</a:t>
            </a:r>
            <a:endParaRPr kumimoji="0" lang="en-GB" sz="1000" b="0" i="0" u="none" strike="noStrike" kern="1200" cap="none" spc="0" normalizeH="0" baseline="0" noProof="0" dirty="0">
              <a:ln>
                <a:noFill/>
              </a:ln>
              <a:solidFill>
                <a:schemeClr val="bg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31517" y="1981200"/>
            <a:ext cx="2578100" cy="33401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04114" y="2413000"/>
            <a:ext cx="2024743" cy="275771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Token controls access</a:t>
            </a:r>
            <a:endParaRPr lang="en-US" dirty="0"/>
          </a:p>
        </p:txBody>
      </p:sp>
      <p:sp>
        <p:nvSpPr>
          <p:cNvPr id="4" name="Slide Number Placeholder 3"/>
          <p:cNvSpPr>
            <a:spLocks noGrp="1"/>
          </p:cNvSpPr>
          <p:nvPr>
            <p:ph type="sldNum" sz="quarter" idx="4294967295"/>
          </p:nvPr>
        </p:nvSpPr>
        <p:spPr>
          <a:xfrm>
            <a:off x="342377" y="6492875"/>
            <a:ext cx="838422" cy="365125"/>
          </a:xfrm>
          <a:prstGeom prst="rect">
            <a:avLst/>
          </a:prstGeom>
        </p:spPr>
        <p:txBody>
          <a:bodyPr/>
          <a:lstStyle/>
          <a:p>
            <a:pPr>
              <a:defRPr/>
            </a:pPr>
            <a:fld id="{741D7972-6911-4BBD-85A1-D03A31F0E6B6}" type="slidenum">
              <a:rPr lang="en-US" smtClean="0"/>
              <a:pPr>
                <a:defRPr/>
              </a:pPr>
              <a:t>17</a:t>
            </a:fld>
            <a:endParaRPr lang="en-US" dirty="0"/>
          </a:p>
        </p:txBody>
      </p:sp>
      <p:sp>
        <p:nvSpPr>
          <p:cNvPr id="6" name="Rectangle 5"/>
          <p:cNvSpPr/>
          <p:nvPr/>
        </p:nvSpPr>
        <p:spPr>
          <a:xfrm>
            <a:off x="1346200" y="1981200"/>
            <a:ext cx="2425700" cy="33401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96016" y="2133600"/>
            <a:ext cx="1326069" cy="369332"/>
          </a:xfrm>
          <a:prstGeom prst="rect">
            <a:avLst/>
          </a:prstGeom>
          <a:noFill/>
        </p:spPr>
        <p:txBody>
          <a:bodyPr wrap="none" rtlCol="0">
            <a:spAutoFit/>
          </a:bodyPr>
          <a:lstStyle/>
          <a:p>
            <a:r>
              <a:rPr lang="en-US" dirty="0" smtClean="0"/>
              <a:t>User Agent</a:t>
            </a:r>
            <a:endParaRPr lang="en-US" dirty="0"/>
          </a:p>
        </p:txBody>
      </p:sp>
      <p:sp>
        <p:nvSpPr>
          <p:cNvPr id="10" name="Rectangle 9"/>
          <p:cNvSpPr/>
          <p:nvPr/>
        </p:nvSpPr>
        <p:spPr>
          <a:xfrm>
            <a:off x="1727200" y="3162300"/>
            <a:ext cx="1663700" cy="16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822450" y="3543300"/>
            <a:ext cx="1473200" cy="646331"/>
          </a:xfrm>
          <a:prstGeom prst="rect">
            <a:avLst/>
          </a:prstGeom>
          <a:noFill/>
        </p:spPr>
        <p:txBody>
          <a:bodyPr wrap="square" rtlCol="0">
            <a:spAutoFit/>
          </a:bodyPr>
          <a:lstStyle/>
          <a:p>
            <a:pPr algn="ctr"/>
            <a:r>
              <a:rPr lang="en-US" dirty="0" smtClean="0"/>
              <a:t>Web Application</a:t>
            </a:r>
            <a:endParaRPr lang="en-US" dirty="0"/>
          </a:p>
        </p:txBody>
      </p:sp>
      <p:sp>
        <p:nvSpPr>
          <p:cNvPr id="12" name="Flowchart: Magnetic Disk 11"/>
          <p:cNvSpPr/>
          <p:nvPr/>
        </p:nvSpPr>
        <p:spPr>
          <a:xfrm>
            <a:off x="6110967" y="2540000"/>
            <a:ext cx="1219200" cy="977900"/>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187167" y="2832100"/>
            <a:ext cx="1066800" cy="646331"/>
          </a:xfrm>
          <a:prstGeom prst="rect">
            <a:avLst/>
          </a:prstGeom>
          <a:noFill/>
        </p:spPr>
        <p:txBody>
          <a:bodyPr wrap="square" rtlCol="0">
            <a:spAutoFit/>
          </a:bodyPr>
          <a:lstStyle/>
          <a:p>
            <a:pPr algn="ctr"/>
            <a:r>
              <a:rPr lang="en-US" dirty="0" smtClean="0"/>
              <a:t>Access rules</a:t>
            </a:r>
            <a:endParaRPr lang="en-US" dirty="0"/>
          </a:p>
        </p:txBody>
      </p:sp>
      <p:sp>
        <p:nvSpPr>
          <p:cNvPr id="14" name="TextBox 13"/>
          <p:cNvSpPr txBox="1"/>
          <p:nvPr/>
        </p:nvSpPr>
        <p:spPr>
          <a:xfrm>
            <a:off x="5435600" y="1993900"/>
            <a:ext cx="2569934" cy="369332"/>
          </a:xfrm>
          <a:prstGeom prst="rect">
            <a:avLst/>
          </a:prstGeom>
          <a:noFill/>
        </p:spPr>
        <p:txBody>
          <a:bodyPr wrap="none" rtlCol="0">
            <a:spAutoFit/>
          </a:bodyPr>
          <a:lstStyle/>
          <a:p>
            <a:r>
              <a:rPr lang="en-US" dirty="0" smtClean="0"/>
              <a:t>Secure hardware token</a:t>
            </a:r>
            <a:endParaRPr lang="en-US" dirty="0"/>
          </a:p>
        </p:txBody>
      </p:sp>
      <p:sp>
        <p:nvSpPr>
          <p:cNvPr id="15" name="Rectangle 14"/>
          <p:cNvSpPr/>
          <p:nvPr/>
        </p:nvSpPr>
        <p:spPr>
          <a:xfrm>
            <a:off x="5888717" y="4154710"/>
            <a:ext cx="1663700" cy="850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983967" y="4205510"/>
            <a:ext cx="1473200" cy="646331"/>
          </a:xfrm>
          <a:prstGeom prst="rect">
            <a:avLst/>
          </a:prstGeom>
          <a:noFill/>
        </p:spPr>
        <p:txBody>
          <a:bodyPr wrap="square" rtlCol="0">
            <a:spAutoFit/>
          </a:bodyPr>
          <a:lstStyle/>
          <a:p>
            <a:pPr algn="ctr"/>
            <a:r>
              <a:rPr lang="en-US" dirty="0" smtClean="0"/>
              <a:t>Secured resource</a:t>
            </a:r>
            <a:endParaRPr lang="en-US" dirty="0"/>
          </a:p>
        </p:txBody>
      </p:sp>
      <p:sp>
        <p:nvSpPr>
          <p:cNvPr id="18" name="TextBox 17"/>
          <p:cNvSpPr txBox="1"/>
          <p:nvPr/>
        </p:nvSpPr>
        <p:spPr>
          <a:xfrm>
            <a:off x="5878029" y="3619500"/>
            <a:ext cx="1685077" cy="369332"/>
          </a:xfrm>
          <a:prstGeom prst="rect">
            <a:avLst/>
          </a:prstGeom>
          <a:noFill/>
        </p:spPr>
        <p:txBody>
          <a:bodyPr wrap="none" rtlCol="0">
            <a:spAutoFit/>
          </a:bodyPr>
          <a:lstStyle/>
          <a:p>
            <a:r>
              <a:rPr lang="en-US" dirty="0" smtClean="0"/>
              <a:t>Access control</a:t>
            </a:r>
            <a:endParaRPr lang="en-US" dirty="0"/>
          </a:p>
        </p:txBody>
      </p:sp>
      <p:cxnSp>
        <p:nvCxnSpPr>
          <p:cNvPr id="20" name="Straight Arrow Connector 19"/>
          <p:cNvCxnSpPr/>
          <p:nvPr/>
        </p:nvCxnSpPr>
        <p:spPr>
          <a:xfrm>
            <a:off x="3771900" y="2997200"/>
            <a:ext cx="1981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65500" y="4457700"/>
            <a:ext cx="2540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Date Placeholder 4"/>
          <p:cNvSpPr txBox="1">
            <a:spLocks/>
          </p:cNvSpPr>
          <p:nvPr/>
        </p:nvSpPr>
        <p:spPr>
          <a:xfrm>
            <a:off x="1063555" y="6500813"/>
            <a:ext cx="2857500" cy="357187"/>
          </a:xfrm>
          <a:prstGeom prst="rect">
            <a:avLst/>
          </a:prstGeom>
        </p:spPr>
        <p:txBody>
          <a:bodyPr vert="horz"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2"/>
                </a:solidFill>
                <a:effectLst/>
                <a:uLnTx/>
                <a:uFillTx/>
                <a:latin typeface="+mn-lt"/>
                <a:ea typeface="+mn-ea"/>
                <a:cs typeface="+mn-cs"/>
              </a:rPr>
              <a:t>September 8, 2014</a:t>
            </a:r>
            <a:endParaRPr kumimoji="0" lang="en-GB" sz="1000" b="0" i="0" u="none" strike="noStrike" kern="1200" cap="none" spc="0" normalizeH="0" baseline="0" noProof="0" dirty="0">
              <a:ln>
                <a:noFill/>
              </a:ln>
              <a:solidFill>
                <a:schemeClr val="bg2"/>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857250" y="1110747"/>
            <a:ext cx="7004050" cy="1230312"/>
          </a:xfrm>
        </p:spPr>
        <p:txBody>
          <a:bodyPr/>
          <a:lstStyle/>
          <a:p>
            <a:pPr>
              <a:lnSpc>
                <a:spcPct val="150000"/>
              </a:lnSpc>
            </a:pPr>
            <a:r>
              <a:rPr lang="en-US" dirty="0" smtClean="0"/>
              <a:t>Consider all these proposals</a:t>
            </a:r>
          </a:p>
          <a:p>
            <a:pPr>
              <a:lnSpc>
                <a:spcPct val="150000"/>
              </a:lnSpc>
            </a:pPr>
            <a:r>
              <a:rPr lang="en-US" dirty="0" smtClean="0"/>
              <a:t>Leverage the existing proposal</a:t>
            </a:r>
          </a:p>
        </p:txBody>
      </p:sp>
      <p:sp>
        <p:nvSpPr>
          <p:cNvPr id="4" name="Slide Number Placeholder 3"/>
          <p:cNvSpPr>
            <a:spLocks noGrp="1"/>
          </p:cNvSpPr>
          <p:nvPr>
            <p:ph type="sldNum" sz="quarter" idx="4294967295"/>
          </p:nvPr>
        </p:nvSpPr>
        <p:spPr>
          <a:xfrm>
            <a:off x="312232" y="6492875"/>
            <a:ext cx="838422" cy="365125"/>
          </a:xfrm>
          <a:prstGeom prst="rect">
            <a:avLst/>
          </a:prstGeom>
        </p:spPr>
        <p:txBody>
          <a:bodyPr/>
          <a:lstStyle/>
          <a:p>
            <a:pPr>
              <a:defRPr/>
            </a:pPr>
            <a:fld id="{741D7972-6911-4BBD-85A1-D03A31F0E6B6}" type="slidenum">
              <a:rPr lang="en-US" smtClean="0"/>
              <a:pPr>
                <a:defRPr/>
              </a:pPr>
              <a:t>18</a:t>
            </a:fld>
            <a:endParaRPr lang="en-US" dirty="0"/>
          </a:p>
        </p:txBody>
      </p:sp>
      <p:pic>
        <p:nvPicPr>
          <p:cNvPr id="1027" name="Picture 3"/>
          <p:cNvPicPr>
            <a:picLocks noChangeAspect="1" noChangeArrowheads="1"/>
          </p:cNvPicPr>
          <p:nvPr/>
        </p:nvPicPr>
        <p:blipFill>
          <a:blip r:embed="rId3" cstate="print"/>
          <a:srcRect l="8528" t="18258" r="4181" b="30087"/>
          <a:stretch>
            <a:fillRect/>
          </a:stretch>
        </p:blipFill>
        <p:spPr bwMode="auto">
          <a:xfrm>
            <a:off x="1684879" y="2137364"/>
            <a:ext cx="5962649" cy="4201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Date Placeholder 4"/>
          <p:cNvSpPr txBox="1">
            <a:spLocks/>
          </p:cNvSpPr>
          <p:nvPr/>
        </p:nvSpPr>
        <p:spPr>
          <a:xfrm>
            <a:off x="1063555" y="6500813"/>
            <a:ext cx="2857500" cy="357187"/>
          </a:xfrm>
          <a:prstGeom prst="rect">
            <a:avLst/>
          </a:prstGeom>
        </p:spPr>
        <p:txBody>
          <a:bodyPr vert="horz"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2"/>
                </a:solidFill>
                <a:effectLst/>
                <a:uLnTx/>
                <a:uFillTx/>
                <a:latin typeface="+mn-lt"/>
                <a:ea typeface="+mn-ea"/>
                <a:cs typeface="+mn-cs"/>
              </a:rPr>
              <a:t>September 8, 2014</a:t>
            </a:r>
            <a:endParaRPr kumimoji="0" lang="en-GB" sz="1000" b="0" i="0" u="none" strike="noStrike" kern="1200" cap="none" spc="0" normalizeH="0" baseline="0" noProof="0" dirty="0">
              <a:ln>
                <a:noFill/>
              </a:ln>
              <a:solidFill>
                <a:schemeClr val="bg2"/>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Hardware Tokens</a:t>
            </a:r>
            <a:endParaRPr lang="en-US" dirty="0"/>
          </a:p>
        </p:txBody>
      </p:sp>
      <p:sp>
        <p:nvSpPr>
          <p:cNvPr id="3" name="Content Placeholder 2"/>
          <p:cNvSpPr>
            <a:spLocks noGrp="1"/>
          </p:cNvSpPr>
          <p:nvPr>
            <p:ph idx="1"/>
          </p:nvPr>
        </p:nvSpPr>
        <p:spPr>
          <a:xfrm>
            <a:off x="755650" y="1209073"/>
            <a:ext cx="7635875" cy="398663"/>
          </a:xfrm>
        </p:spPr>
        <p:txBody>
          <a:bodyPr/>
          <a:lstStyle/>
          <a:p>
            <a:r>
              <a:rPr lang="en-US" dirty="0" smtClean="0"/>
              <a:t>Secure microprocessor, secure memory, crypto engine</a:t>
            </a:r>
          </a:p>
          <a:p>
            <a:endParaRPr lang="en-US" dirty="0"/>
          </a:p>
        </p:txBody>
      </p:sp>
      <p:sp>
        <p:nvSpPr>
          <p:cNvPr id="4" name="Date Placeholder 3"/>
          <p:cNvSpPr>
            <a:spLocks noGrp="1"/>
          </p:cNvSpPr>
          <p:nvPr>
            <p:ph type="dt" sz="half" idx="2"/>
          </p:nvPr>
        </p:nvSpPr>
        <p:spPr>
          <a:xfrm>
            <a:off x="1321359" y="6530637"/>
            <a:ext cx="2133600" cy="180000"/>
          </a:xfrm>
        </p:spPr>
        <p:txBody>
          <a:bodyPr/>
          <a:lstStyle/>
          <a:p>
            <a:r>
              <a:rPr lang="en-US" sz="1000" dirty="0" smtClean="0"/>
              <a:t>September 8, 2014</a:t>
            </a:r>
            <a:endParaRPr lang="en-GB" sz="1000" dirty="0"/>
          </a:p>
        </p:txBody>
      </p:sp>
      <p:sp>
        <p:nvSpPr>
          <p:cNvPr id="6" name="Slide Number Placeholder 5"/>
          <p:cNvSpPr>
            <a:spLocks noGrp="1"/>
          </p:cNvSpPr>
          <p:nvPr>
            <p:ph type="sldNum" sz="quarter" idx="4"/>
          </p:nvPr>
        </p:nvSpPr>
        <p:spPr/>
        <p:txBody>
          <a:bodyPr/>
          <a:lstStyle/>
          <a:p>
            <a:fld id="{7F23323A-7B94-4B7E-998A-4CEB69289686}" type="slidenum">
              <a:rPr lang="en-GB" smtClean="0"/>
              <a:pPr/>
              <a:t>2</a:t>
            </a:fld>
            <a:endParaRPr lang="en-GB" dirty="0"/>
          </a:p>
        </p:txBody>
      </p:sp>
      <p:pic>
        <p:nvPicPr>
          <p:cNvPr id="7" name="Picture 6" descr="GEmaltoSG-2-C-1-e-mail"/>
          <p:cNvPicPr>
            <a:picLocks noChangeAspect="1" noChangeArrowheads="1"/>
          </p:cNvPicPr>
          <p:nvPr/>
        </p:nvPicPr>
        <p:blipFill>
          <a:blip r:embed="rId2" cstate="print"/>
          <a:srcRect/>
          <a:stretch>
            <a:fillRect/>
          </a:stretch>
        </p:blipFill>
        <p:spPr bwMode="auto">
          <a:xfrm>
            <a:off x="6261328" y="5024212"/>
            <a:ext cx="1619250" cy="804863"/>
          </a:xfrm>
          <a:prstGeom prst="rect">
            <a:avLst/>
          </a:prstGeom>
          <a:noFill/>
          <a:ln w="9525">
            <a:noFill/>
            <a:miter lim="800000"/>
            <a:headEnd/>
            <a:tailEnd/>
          </a:ln>
        </p:spPr>
      </p:pic>
      <p:pic>
        <p:nvPicPr>
          <p:cNvPr id="8" name="Picture 4" descr="nscp_smart_card"/>
          <p:cNvPicPr>
            <a:picLocks noChangeAspect="1" noChangeArrowheads="1"/>
          </p:cNvPicPr>
          <p:nvPr/>
        </p:nvPicPr>
        <p:blipFill>
          <a:blip r:embed="rId3" cstate="print"/>
          <a:srcRect/>
          <a:stretch>
            <a:fillRect/>
          </a:stretch>
        </p:blipFill>
        <p:spPr bwMode="auto">
          <a:xfrm>
            <a:off x="3243027" y="2032428"/>
            <a:ext cx="2578153" cy="2158572"/>
          </a:xfrm>
          <a:prstGeom prst="rect">
            <a:avLst/>
          </a:prstGeom>
          <a:noFill/>
          <a:ln w="9525">
            <a:noFill/>
            <a:miter lim="800000"/>
            <a:headEnd/>
            <a:tailEnd/>
          </a:ln>
        </p:spPr>
      </p:pic>
      <p:pic>
        <p:nvPicPr>
          <p:cNvPr id="9" name="Picture 8" descr="iphone_SIM.jpeg"/>
          <p:cNvPicPr>
            <a:picLocks noChangeAspect="1"/>
          </p:cNvPicPr>
          <p:nvPr/>
        </p:nvPicPr>
        <p:blipFill>
          <a:blip r:embed="rId4" cstate="print"/>
          <a:stretch>
            <a:fillRect/>
          </a:stretch>
        </p:blipFill>
        <p:spPr>
          <a:xfrm>
            <a:off x="1593481" y="4349130"/>
            <a:ext cx="1728192" cy="1152128"/>
          </a:xfrm>
          <a:prstGeom prst="rect">
            <a:avLst/>
          </a:prstGeom>
        </p:spPr>
      </p:pic>
      <p:pic>
        <p:nvPicPr>
          <p:cNvPr id="10" name="Picture 9" descr="microSD.jpg"/>
          <p:cNvPicPr>
            <a:picLocks noChangeAspect="1"/>
          </p:cNvPicPr>
          <p:nvPr/>
        </p:nvPicPr>
        <p:blipFill>
          <a:blip r:embed="rId5" cstate="print"/>
          <a:stretch>
            <a:fillRect/>
          </a:stretch>
        </p:blipFill>
        <p:spPr>
          <a:xfrm>
            <a:off x="5873386" y="4054740"/>
            <a:ext cx="777785" cy="616864"/>
          </a:xfrm>
          <a:prstGeom prst="rect">
            <a:avLst/>
          </a:prstGeom>
        </p:spPr>
      </p:pic>
      <p:pic>
        <p:nvPicPr>
          <p:cNvPr id="11" name="Picture 10" descr="gemalto_PIV_card.png"/>
          <p:cNvPicPr>
            <a:picLocks noChangeAspect="1"/>
          </p:cNvPicPr>
          <p:nvPr/>
        </p:nvPicPr>
        <p:blipFill>
          <a:blip r:embed="rId6" cstate="print"/>
          <a:srcRect l="19069" r="21647" b="18652"/>
          <a:stretch>
            <a:fillRect/>
          </a:stretch>
        </p:blipFill>
        <p:spPr>
          <a:xfrm>
            <a:off x="4002373" y="4451896"/>
            <a:ext cx="1041537" cy="1429181"/>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Providing security for many domains</a:t>
            </a:r>
            <a:endParaRPr lang="en-US" dirty="0"/>
          </a:p>
        </p:txBody>
      </p:sp>
      <p:sp>
        <p:nvSpPr>
          <p:cNvPr id="5" name="Slide Number Placeholder 4"/>
          <p:cNvSpPr>
            <a:spLocks noGrp="1"/>
          </p:cNvSpPr>
          <p:nvPr>
            <p:ph type="sldNum" sz="quarter" idx="4"/>
          </p:nvPr>
        </p:nvSpPr>
        <p:spPr/>
        <p:txBody>
          <a:bodyPr/>
          <a:lstStyle/>
          <a:p>
            <a:fld id="{7F23323A-7B94-4B7E-998A-4CEB69289686}" type="slidenum">
              <a:rPr lang="en-GB" smtClean="0"/>
              <a:pPr/>
              <a:t>3</a:t>
            </a:fld>
            <a:endParaRPr lang="en-GB" dirty="0"/>
          </a:p>
        </p:txBody>
      </p:sp>
      <p:grpSp>
        <p:nvGrpSpPr>
          <p:cNvPr id="16" name="Group 21"/>
          <p:cNvGrpSpPr/>
          <p:nvPr/>
        </p:nvGrpSpPr>
        <p:grpSpPr>
          <a:xfrm>
            <a:off x="1442364" y="1405256"/>
            <a:ext cx="1780837" cy="2818402"/>
            <a:chOff x="1532585" y="1535884"/>
            <a:chExt cx="939502" cy="1571190"/>
          </a:xfrm>
        </p:grpSpPr>
        <p:pic>
          <p:nvPicPr>
            <p:cNvPr id="17" name="Picture 10" descr="ipad"/>
            <p:cNvPicPr>
              <a:picLocks noChangeAspect="1" noChangeArrowheads="1"/>
            </p:cNvPicPr>
            <p:nvPr/>
          </p:nvPicPr>
          <p:blipFill>
            <a:blip r:embed="rId2" cstate="print"/>
            <a:srcRect l="6111" r="53067"/>
            <a:stretch>
              <a:fillRect/>
            </a:stretch>
          </p:blipFill>
          <p:spPr bwMode="auto">
            <a:xfrm>
              <a:off x="1532585" y="2162218"/>
              <a:ext cx="585616" cy="944856"/>
            </a:xfrm>
            <a:prstGeom prst="rect">
              <a:avLst/>
            </a:prstGeom>
            <a:noFill/>
          </p:spPr>
        </p:pic>
        <p:pic>
          <p:nvPicPr>
            <p:cNvPr id="18" name="Picture 13" descr="smartphone"/>
            <p:cNvPicPr>
              <a:picLocks noChangeAspect="1" noChangeArrowheads="1"/>
            </p:cNvPicPr>
            <p:nvPr/>
          </p:nvPicPr>
          <p:blipFill>
            <a:blip r:embed="rId3" cstate="print"/>
            <a:srcRect/>
            <a:stretch>
              <a:fillRect/>
            </a:stretch>
          </p:blipFill>
          <p:spPr bwMode="auto">
            <a:xfrm>
              <a:off x="1532585" y="1535884"/>
              <a:ext cx="373633" cy="505343"/>
            </a:xfrm>
            <a:prstGeom prst="rect">
              <a:avLst/>
            </a:prstGeom>
            <a:noFill/>
          </p:spPr>
        </p:pic>
        <p:pic>
          <p:nvPicPr>
            <p:cNvPr id="19" name="Picture 3" descr="E:\Documents\WebDesign\Gemalto Design Elements\SIM plug.jpg"/>
            <p:cNvPicPr>
              <a:picLocks noChangeAspect="1" noChangeArrowheads="1"/>
            </p:cNvPicPr>
            <p:nvPr/>
          </p:nvPicPr>
          <p:blipFill>
            <a:blip r:embed="rId4" cstate="print"/>
            <a:srcRect/>
            <a:stretch>
              <a:fillRect/>
            </a:stretch>
          </p:blipFill>
          <p:spPr bwMode="auto">
            <a:xfrm>
              <a:off x="2158920" y="2669404"/>
              <a:ext cx="313167" cy="290773"/>
            </a:xfrm>
            <a:prstGeom prst="rect">
              <a:avLst/>
            </a:prstGeom>
            <a:noFill/>
          </p:spPr>
        </p:pic>
        <p:pic>
          <p:nvPicPr>
            <p:cNvPr id="20" name="Picture 3" descr="E:\Documents\WebDesign\Gemalto Design Elements\SIM plug.jpg"/>
            <p:cNvPicPr>
              <a:picLocks noChangeAspect="1" noChangeArrowheads="1"/>
            </p:cNvPicPr>
            <p:nvPr/>
          </p:nvPicPr>
          <p:blipFill>
            <a:blip r:embed="rId4" cstate="print"/>
            <a:srcRect/>
            <a:stretch>
              <a:fillRect/>
            </a:stretch>
          </p:blipFill>
          <p:spPr bwMode="auto">
            <a:xfrm>
              <a:off x="1924044" y="1660727"/>
              <a:ext cx="313167" cy="290773"/>
            </a:xfrm>
            <a:prstGeom prst="rect">
              <a:avLst/>
            </a:prstGeom>
            <a:noFill/>
          </p:spPr>
        </p:pic>
      </p:grpSp>
      <p:pic>
        <p:nvPicPr>
          <p:cNvPr id="21" name="Picture 20" descr="BoA.jpg"/>
          <p:cNvPicPr>
            <a:picLocks noChangeAspect="1"/>
          </p:cNvPicPr>
          <p:nvPr/>
        </p:nvPicPr>
        <p:blipFill>
          <a:blip r:embed="rId5" cstate="print"/>
          <a:stretch>
            <a:fillRect/>
          </a:stretch>
        </p:blipFill>
        <p:spPr>
          <a:xfrm>
            <a:off x="3766346" y="2228843"/>
            <a:ext cx="1526083" cy="957543"/>
          </a:xfrm>
          <a:prstGeom prst="rect">
            <a:avLst/>
          </a:prstGeom>
        </p:spPr>
      </p:pic>
      <p:pic>
        <p:nvPicPr>
          <p:cNvPr id="22" name="Picture 21" descr="German eID card.JPG"/>
          <p:cNvPicPr>
            <a:picLocks noChangeAspect="1"/>
          </p:cNvPicPr>
          <p:nvPr/>
        </p:nvPicPr>
        <p:blipFill>
          <a:blip r:embed="rId6" cstate="print"/>
          <a:stretch>
            <a:fillRect/>
          </a:stretch>
        </p:blipFill>
        <p:spPr>
          <a:xfrm>
            <a:off x="2033649" y="4483973"/>
            <a:ext cx="4756760" cy="1130942"/>
          </a:xfrm>
          <a:prstGeom prst="rect">
            <a:avLst/>
          </a:prstGeom>
        </p:spPr>
      </p:pic>
      <p:pic>
        <p:nvPicPr>
          <p:cNvPr id="23" name="Picture 22" descr="GenericPHYSICIAN.jpg"/>
          <p:cNvPicPr>
            <a:picLocks noChangeAspect="1"/>
          </p:cNvPicPr>
          <p:nvPr/>
        </p:nvPicPr>
        <p:blipFill>
          <a:blip r:embed="rId7" cstate="print"/>
          <a:stretch>
            <a:fillRect/>
          </a:stretch>
        </p:blipFill>
        <p:spPr>
          <a:xfrm>
            <a:off x="6239444" y="1623866"/>
            <a:ext cx="959468" cy="1521499"/>
          </a:xfrm>
          <a:prstGeom prst="rect">
            <a:avLst/>
          </a:prstGeom>
        </p:spPr>
      </p:pic>
      <p:pic>
        <p:nvPicPr>
          <p:cNvPr id="24" name="Picture 23" descr="passport.jpg"/>
          <p:cNvPicPr>
            <a:picLocks noChangeAspect="1"/>
          </p:cNvPicPr>
          <p:nvPr/>
        </p:nvPicPr>
        <p:blipFill>
          <a:blip r:embed="rId8" cstate="print"/>
          <a:stretch>
            <a:fillRect/>
          </a:stretch>
        </p:blipFill>
        <p:spPr>
          <a:xfrm rot="1883923">
            <a:off x="5536000" y="3554607"/>
            <a:ext cx="1735656" cy="2617711"/>
          </a:xfrm>
          <a:prstGeom prst="rect">
            <a:avLst/>
          </a:prstGeom>
        </p:spPr>
      </p:pic>
      <p:sp>
        <p:nvSpPr>
          <p:cNvPr id="15" name="Date Placeholder 3"/>
          <p:cNvSpPr>
            <a:spLocks noGrp="1"/>
          </p:cNvSpPr>
          <p:nvPr>
            <p:ph type="dt" sz="half" idx="2"/>
          </p:nvPr>
        </p:nvSpPr>
        <p:spPr>
          <a:xfrm>
            <a:off x="1321359" y="6530637"/>
            <a:ext cx="2133600" cy="180000"/>
          </a:xfrm>
        </p:spPr>
        <p:txBody>
          <a:bodyPr/>
          <a:lstStyle/>
          <a:p>
            <a:r>
              <a:rPr lang="en-US" sz="1000" dirty="0" smtClean="0"/>
              <a:t>September 8, 2014</a:t>
            </a:r>
            <a:endParaRPr lang="en-GB" sz="10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C5507A1-6943-437B-9660-588310D5EBD9}" type="slidenum">
              <a:rPr lang="en-US" smtClean="0"/>
              <a:pPr>
                <a:defRPr/>
              </a:pPr>
              <a:t>4</a:t>
            </a:fld>
            <a:endParaRPr lang="en-US"/>
          </a:p>
        </p:txBody>
      </p:sp>
      <p:sp>
        <p:nvSpPr>
          <p:cNvPr id="5" name="Title 1"/>
          <p:cNvSpPr txBox="1">
            <a:spLocks/>
          </p:cNvSpPr>
          <p:nvPr/>
        </p:nvSpPr>
        <p:spPr>
          <a:xfrm>
            <a:off x="1039786" y="2260879"/>
            <a:ext cx="6913562" cy="1220487"/>
          </a:xfrm>
          <a:prstGeom prst="rect">
            <a:avLst/>
          </a:prstGeom>
        </p:spPr>
        <p:txBody>
          <a:bodyPr>
            <a:normAutofit fontScale="90000" lnSpcReduction="10000"/>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2800" b="0" i="0" u="none" strike="noStrike" kern="2400" cap="none" spc="-20" normalizeH="0" baseline="0" noProof="0" smtClean="0">
                <a:ln>
                  <a:noFill/>
                </a:ln>
                <a:solidFill>
                  <a:schemeClr val="tx2"/>
                </a:solidFill>
                <a:effectLst/>
                <a:uLnTx/>
                <a:uFillTx/>
                <a:latin typeface="+mj-lt"/>
                <a:ea typeface="+mj-ea"/>
                <a:cs typeface="+mj-cs"/>
              </a:rPr>
              <a:t>No standard for web applications to use secure hardware tokens</a:t>
            </a:r>
            <a:endParaRPr kumimoji="0" lang="en-US" sz="2800" b="0" i="0" u="none" strike="noStrike" kern="2400" cap="none" spc="-20" normalizeH="0" baseline="0" noProof="0" dirty="0">
              <a:ln>
                <a:noFill/>
              </a:ln>
              <a:solidFill>
                <a:schemeClr val="tx2"/>
              </a:solidFill>
              <a:effectLst/>
              <a:uLnTx/>
              <a:uFillTx/>
              <a:latin typeface="+mj-lt"/>
              <a:ea typeface="+mj-ea"/>
              <a:cs typeface="+mj-cs"/>
            </a:endParaRPr>
          </a:p>
        </p:txBody>
      </p:sp>
      <p:sp>
        <p:nvSpPr>
          <p:cNvPr id="6" name="Date Placeholder 3"/>
          <p:cNvSpPr txBox="1">
            <a:spLocks/>
          </p:cNvSpPr>
          <p:nvPr/>
        </p:nvSpPr>
        <p:spPr>
          <a:xfrm>
            <a:off x="1321359" y="6530637"/>
            <a:ext cx="2133600" cy="180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50000"/>
                  </a:schemeClr>
                </a:solidFill>
                <a:effectLst/>
                <a:uLnTx/>
                <a:uFillTx/>
                <a:latin typeface="+mn-lt"/>
                <a:ea typeface="+mn-ea"/>
                <a:cs typeface="+mn-cs"/>
              </a:rPr>
              <a:t>September 8, 2014</a:t>
            </a:r>
            <a:endParaRPr kumimoji="0" lang="en-GB" sz="10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C5507A1-6943-437B-9660-588310D5EBD9}" type="slidenum">
              <a:rPr lang="en-US" smtClean="0"/>
              <a:pPr>
                <a:defRPr/>
              </a:pPr>
              <a:t>5</a:t>
            </a:fld>
            <a:endParaRPr lang="en-US"/>
          </a:p>
        </p:txBody>
      </p:sp>
      <p:sp>
        <p:nvSpPr>
          <p:cNvPr id="4" name="Date Placeholder 3"/>
          <p:cNvSpPr>
            <a:spLocks noGrp="1"/>
          </p:cNvSpPr>
          <p:nvPr>
            <p:ph type="dt" sz="half" idx="12"/>
          </p:nvPr>
        </p:nvSpPr>
        <p:spPr>
          <a:xfrm>
            <a:off x="1304995" y="6532002"/>
            <a:ext cx="2160588" cy="260350"/>
          </a:xfrm>
        </p:spPr>
        <p:txBody>
          <a:bodyPr/>
          <a:lstStyle/>
          <a:p>
            <a:pPr>
              <a:defRPr/>
            </a:pPr>
            <a:r>
              <a:rPr lang="en-US" sz="1000" dirty="0" smtClean="0"/>
              <a:t>September 8, 2014</a:t>
            </a:r>
            <a:endParaRPr lang="en-GB" sz="1000" dirty="0"/>
          </a:p>
        </p:txBody>
      </p:sp>
      <p:pic>
        <p:nvPicPr>
          <p:cNvPr id="5" name="Picture 4" descr="grand canyon of yellowstone.JPG"/>
          <p:cNvPicPr>
            <a:picLocks noChangeAspect="1"/>
          </p:cNvPicPr>
          <p:nvPr/>
        </p:nvPicPr>
        <p:blipFill>
          <a:blip r:embed="rId2" cstate="print"/>
          <a:srcRect l="8519" b="18148"/>
          <a:stretch>
            <a:fillRect/>
          </a:stretch>
        </p:blipFill>
        <p:spPr>
          <a:xfrm>
            <a:off x="2222500" y="635000"/>
            <a:ext cx="4705350" cy="5613400"/>
          </a:xfrm>
          <a:prstGeom prst="rect">
            <a:avLst/>
          </a:prstGeom>
        </p:spPr>
      </p:pic>
      <p:sp>
        <p:nvSpPr>
          <p:cNvPr id="6" name="Title 1"/>
          <p:cNvSpPr txBox="1">
            <a:spLocks/>
          </p:cNvSpPr>
          <p:nvPr/>
        </p:nvSpPr>
        <p:spPr>
          <a:xfrm>
            <a:off x="2126683" y="2090349"/>
            <a:ext cx="1817714" cy="1034687"/>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2400" cap="none" spc="-20" normalizeH="0" baseline="0" noProof="0" dirty="0" smtClean="0">
                <a:ln>
                  <a:noFill/>
                </a:ln>
                <a:solidFill>
                  <a:srgbClr val="FFFF00"/>
                </a:solidFill>
                <a:effectLst/>
                <a:uLnTx/>
                <a:uFillTx/>
                <a:latin typeface="+mj-lt"/>
                <a:ea typeface="+mj-ea"/>
                <a:cs typeface="+mj-cs"/>
              </a:rPr>
              <a:t>Secure hardware tokens</a:t>
            </a:r>
            <a:endParaRPr kumimoji="0" lang="en-US" sz="2000" b="1" i="0" u="none" strike="noStrike" kern="2400" cap="none" spc="-20" normalizeH="0" baseline="0" noProof="0" dirty="0">
              <a:ln>
                <a:noFill/>
              </a:ln>
              <a:solidFill>
                <a:srgbClr val="FFFF00"/>
              </a:solidFill>
              <a:effectLst/>
              <a:uLnTx/>
              <a:uFillTx/>
              <a:latin typeface="+mj-lt"/>
              <a:ea typeface="+mj-ea"/>
              <a:cs typeface="+mj-cs"/>
            </a:endParaRPr>
          </a:p>
        </p:txBody>
      </p:sp>
      <p:sp>
        <p:nvSpPr>
          <p:cNvPr id="7" name="Title 1"/>
          <p:cNvSpPr txBox="1">
            <a:spLocks/>
          </p:cNvSpPr>
          <p:nvPr/>
        </p:nvSpPr>
        <p:spPr bwMode="auto">
          <a:xfrm>
            <a:off x="5014886" y="2257404"/>
            <a:ext cx="2046314" cy="5508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FFFF00"/>
                </a:solidFill>
                <a:effectLst/>
                <a:uLnTx/>
                <a:uFillTx/>
                <a:latin typeface="+mj-lt"/>
                <a:ea typeface="+mj-ea"/>
                <a:cs typeface="+mj-cs"/>
              </a:rPr>
              <a:t>Web applications</a:t>
            </a:r>
            <a:endParaRPr kumimoji="0" lang="en-US" sz="2000" b="1" i="0" u="none" strike="noStrike" kern="0" cap="none" spc="0" normalizeH="0" baseline="0" noProof="0" dirty="0">
              <a:ln>
                <a:noFill/>
              </a:ln>
              <a:solidFill>
                <a:srgbClr val="FFFF00"/>
              </a:solidFill>
              <a:effectLst/>
              <a:uLnTx/>
              <a:uFillTx/>
              <a:latin typeface="+mj-lt"/>
              <a:ea typeface="+mj-ea"/>
              <a:cs typeface="+mj-cs"/>
            </a:endParaRPr>
          </a:p>
        </p:txBody>
      </p:sp>
      <p:grpSp>
        <p:nvGrpSpPr>
          <p:cNvPr id="8" name="Group 40"/>
          <p:cNvGrpSpPr/>
          <p:nvPr/>
        </p:nvGrpSpPr>
        <p:grpSpPr>
          <a:xfrm rot="21408103">
            <a:off x="3035300" y="3828642"/>
            <a:ext cx="3429001" cy="269305"/>
            <a:chOff x="254000" y="3628617"/>
            <a:chExt cx="3429001" cy="414867"/>
          </a:xfrm>
          <a:blipFill>
            <a:blip r:embed="rId3"/>
            <a:tile tx="0" ty="0" sx="100000" sy="100000" flip="none" algn="tl"/>
          </a:blipFill>
        </p:grpSpPr>
        <p:sp>
          <p:nvSpPr>
            <p:cNvPr id="9" name="Parallelogram 8"/>
            <p:cNvSpPr/>
            <p:nvPr/>
          </p:nvSpPr>
          <p:spPr>
            <a:xfrm>
              <a:off x="254000" y="3628617"/>
              <a:ext cx="3429001" cy="414867"/>
            </a:xfrm>
            <a:prstGeom prst="parallelogram">
              <a:avLst/>
            </a:prstGeom>
            <a:grp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35169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9290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3411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7532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1653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5774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9895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34016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48137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76379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04621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32863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62258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90500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18742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46984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61105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75226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89347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03468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17589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31710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458311"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428604"/>
            <a:ext cx="7418414" cy="550862"/>
          </a:xfrm>
        </p:spPr>
        <p:txBody>
          <a:bodyPr/>
          <a:lstStyle/>
          <a:p>
            <a:r>
              <a:rPr lang="en-US" i="1" dirty="0" smtClean="0"/>
              <a:t>Authentication</a:t>
            </a:r>
            <a:r>
              <a:rPr lang="en-US" dirty="0" smtClean="0"/>
              <a:t>, signature, encryption</a:t>
            </a:r>
            <a:endParaRPr lang="en-US" dirty="0"/>
          </a:p>
        </p:txBody>
      </p:sp>
      <p:sp>
        <p:nvSpPr>
          <p:cNvPr id="4" name="Slide Number Placeholder 3"/>
          <p:cNvSpPr>
            <a:spLocks noGrp="1"/>
          </p:cNvSpPr>
          <p:nvPr>
            <p:ph type="sldNum" sz="quarter" idx="4294967295"/>
          </p:nvPr>
        </p:nvSpPr>
        <p:spPr>
          <a:xfrm>
            <a:off x="272034" y="6492875"/>
            <a:ext cx="240432" cy="365125"/>
          </a:xfrm>
          <a:prstGeom prst="rect">
            <a:avLst/>
          </a:prstGeom>
        </p:spPr>
        <p:txBody>
          <a:bodyPr/>
          <a:lstStyle/>
          <a:p>
            <a:pPr>
              <a:defRPr/>
            </a:pPr>
            <a:fld id="{741D7972-6911-4BBD-85A1-D03A31F0E6B6}" type="slidenum">
              <a:rPr lang="en-US" smtClean="0"/>
              <a:pPr>
                <a:defRPr/>
              </a:pPr>
              <a:t>6</a:t>
            </a:fld>
            <a:endParaRPr lang="en-US" dirty="0"/>
          </a:p>
        </p:txBody>
      </p:sp>
      <p:pic>
        <p:nvPicPr>
          <p:cNvPr id="7" name="Picture 4" descr="D:\Projets\WebDesign\Design elements\screenshots\bank-login.png"/>
          <p:cNvPicPr>
            <a:picLocks noChangeAspect="1" noChangeArrowheads="1"/>
          </p:cNvPicPr>
          <p:nvPr/>
        </p:nvPicPr>
        <p:blipFill>
          <a:blip r:embed="rId3" cstate="print"/>
          <a:srcRect/>
          <a:stretch>
            <a:fillRect/>
          </a:stretch>
        </p:blipFill>
        <p:spPr bwMode="auto">
          <a:xfrm>
            <a:off x="879475" y="1397000"/>
            <a:ext cx="3857587" cy="3216275"/>
          </a:xfrm>
          <a:prstGeom prst="rect">
            <a:avLst/>
          </a:prstGeom>
          <a:noFill/>
        </p:spPr>
      </p:pic>
      <p:pic>
        <p:nvPicPr>
          <p:cNvPr id="9" name="Picture 3" descr="D:\Projets\WebDesign\Design elements\screenshots\pki-login.png"/>
          <p:cNvPicPr>
            <a:picLocks noChangeAspect="1" noChangeArrowheads="1"/>
          </p:cNvPicPr>
          <p:nvPr/>
        </p:nvPicPr>
        <p:blipFill>
          <a:blip r:embed="rId4" cstate="print"/>
          <a:srcRect/>
          <a:stretch>
            <a:fillRect/>
          </a:stretch>
        </p:blipFill>
        <p:spPr bwMode="auto">
          <a:xfrm>
            <a:off x="4841875" y="3035898"/>
            <a:ext cx="3387725" cy="2869602"/>
          </a:xfrm>
          <a:prstGeom prst="rect">
            <a:avLst/>
          </a:prstGeom>
          <a:noFill/>
        </p:spPr>
      </p:pic>
      <p:pic>
        <p:nvPicPr>
          <p:cNvPr id="12" name="Picture 5" descr="http://www.batipi.com/storage/conference-calls/international-conference-calling.jpg?__SQUARESPACE_CACHEVERSION=1241206441774">
            <a:hlinkClick r:id="rId5"/>
          </p:cNvPr>
          <p:cNvPicPr>
            <a:picLocks noChangeAspect="1" noChangeArrowheads="1"/>
          </p:cNvPicPr>
          <p:nvPr/>
        </p:nvPicPr>
        <p:blipFill>
          <a:blip r:embed="rId6" cstate="print"/>
          <a:srcRect/>
          <a:stretch>
            <a:fillRect/>
          </a:stretch>
        </p:blipFill>
        <p:spPr bwMode="auto">
          <a:xfrm>
            <a:off x="5295123" y="1209715"/>
            <a:ext cx="1212980" cy="1153649"/>
          </a:xfrm>
          <a:prstGeom prst="rect">
            <a:avLst/>
          </a:prstGeom>
          <a:noFill/>
        </p:spPr>
      </p:pic>
      <p:sp>
        <p:nvSpPr>
          <p:cNvPr id="8" name="Date Placeholder 4"/>
          <p:cNvSpPr>
            <a:spLocks noGrp="1"/>
          </p:cNvSpPr>
          <p:nvPr>
            <p:ph type="dt" sz="half" idx="4294967295"/>
          </p:nvPr>
        </p:nvSpPr>
        <p:spPr>
          <a:xfrm>
            <a:off x="1063555" y="6480713"/>
            <a:ext cx="2857500" cy="357187"/>
          </a:xfrm>
          <a:prstGeom prst="rect">
            <a:avLst/>
          </a:prstGeom>
        </p:spPr>
        <p:txBody>
          <a:bodyPr/>
          <a:lstStyle/>
          <a:p>
            <a:pPr>
              <a:defRPr/>
            </a:pPr>
            <a:r>
              <a:rPr lang="en-US" sz="1000" dirty="0" smtClean="0"/>
              <a:t>September 8, 2014</a:t>
            </a:r>
            <a:endParaRPr lang="en-GB" sz="10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475" y="531813"/>
            <a:ext cx="3032125" cy="1208087"/>
          </a:xfrm>
        </p:spPr>
        <p:txBody>
          <a:bodyPr/>
          <a:lstStyle/>
          <a:p>
            <a:r>
              <a:rPr lang="en-US" dirty="0" smtClean="0"/>
              <a:t>API key protection</a:t>
            </a:r>
          </a:p>
          <a:p>
            <a:r>
              <a:rPr lang="en-US" i="1" dirty="0" smtClean="0"/>
              <a:t>Remote provisioning</a:t>
            </a:r>
          </a:p>
          <a:p>
            <a:r>
              <a:rPr lang="en-US" dirty="0" err="1" smtClean="0"/>
              <a:t>WebRTC</a:t>
            </a:r>
            <a:endParaRPr lang="en-US" dirty="0"/>
          </a:p>
        </p:txBody>
      </p:sp>
      <p:sp>
        <p:nvSpPr>
          <p:cNvPr id="4" name="Slide Number Placeholder 3"/>
          <p:cNvSpPr>
            <a:spLocks noGrp="1"/>
          </p:cNvSpPr>
          <p:nvPr>
            <p:ph type="sldNum" sz="quarter" idx="4294967295"/>
          </p:nvPr>
        </p:nvSpPr>
        <p:spPr>
          <a:xfrm>
            <a:off x="221795" y="6492875"/>
            <a:ext cx="838422" cy="365125"/>
          </a:xfrm>
          <a:prstGeom prst="rect">
            <a:avLst/>
          </a:prstGeom>
        </p:spPr>
        <p:txBody>
          <a:bodyPr/>
          <a:lstStyle/>
          <a:p>
            <a:pPr>
              <a:defRPr/>
            </a:pPr>
            <a:fld id="{741D7972-6911-4BBD-85A1-D03A31F0E6B6}" type="slidenum">
              <a:rPr lang="en-US" smtClean="0"/>
              <a:pPr>
                <a:defRPr/>
              </a:pPr>
              <a:t>7</a:t>
            </a:fld>
            <a:endParaRPr lang="en-US" dirty="0"/>
          </a:p>
        </p:txBody>
      </p:sp>
      <p:pic>
        <p:nvPicPr>
          <p:cNvPr id="12" name="Picture 11" descr="Coesys eGov 2.0   Secure Document Edit Profile.png"/>
          <p:cNvPicPr>
            <a:picLocks noChangeAspect="1"/>
          </p:cNvPicPr>
          <p:nvPr/>
        </p:nvPicPr>
        <p:blipFill>
          <a:blip r:embed="rId3" cstate="print"/>
          <a:stretch>
            <a:fillRect/>
          </a:stretch>
        </p:blipFill>
        <p:spPr>
          <a:xfrm>
            <a:off x="5776653" y="851677"/>
            <a:ext cx="3027675" cy="2525388"/>
          </a:xfrm>
          <a:prstGeom prst="rect">
            <a:avLst/>
          </a:prstGeom>
        </p:spPr>
      </p:pic>
      <p:pic>
        <p:nvPicPr>
          <p:cNvPr id="14" name="Picture 13" descr="Coesys eGov 2.0   Secure Document.png"/>
          <p:cNvPicPr>
            <a:picLocks noChangeAspect="1"/>
          </p:cNvPicPr>
          <p:nvPr/>
        </p:nvPicPr>
        <p:blipFill>
          <a:blip r:embed="rId4" cstate="print"/>
          <a:stretch>
            <a:fillRect/>
          </a:stretch>
        </p:blipFill>
        <p:spPr>
          <a:xfrm>
            <a:off x="1645720" y="2620865"/>
            <a:ext cx="5468886" cy="2666806"/>
          </a:xfrm>
          <a:prstGeom prst="rect">
            <a:avLst/>
          </a:prstGeom>
        </p:spPr>
      </p:pic>
      <p:pic>
        <p:nvPicPr>
          <p:cNvPr id="16" name="Picture 5" descr="http://www.batipi.com/storage/conference-calls/international-conference-calling.jpg?__SQUARESPACE_CACHEVERSION=1241206441774">
            <a:hlinkClick r:id="rId5"/>
          </p:cNvPr>
          <p:cNvPicPr>
            <a:picLocks noChangeAspect="1" noChangeArrowheads="1"/>
          </p:cNvPicPr>
          <p:nvPr/>
        </p:nvPicPr>
        <p:blipFill>
          <a:blip r:embed="rId6" cstate="print"/>
          <a:srcRect/>
          <a:stretch>
            <a:fillRect/>
          </a:stretch>
        </p:blipFill>
        <p:spPr bwMode="auto">
          <a:xfrm>
            <a:off x="428431" y="4578261"/>
            <a:ext cx="1212980" cy="1153649"/>
          </a:xfrm>
          <a:prstGeom prst="rect">
            <a:avLst/>
          </a:prstGeom>
          <a:noFill/>
        </p:spPr>
      </p:pic>
      <p:sp>
        <p:nvSpPr>
          <p:cNvPr id="8" name="Date Placeholder 4"/>
          <p:cNvSpPr>
            <a:spLocks noGrp="1"/>
          </p:cNvSpPr>
          <p:nvPr>
            <p:ph type="dt" sz="half" idx="4294967295"/>
          </p:nvPr>
        </p:nvSpPr>
        <p:spPr>
          <a:xfrm>
            <a:off x="1073603" y="6460615"/>
            <a:ext cx="2857500" cy="357187"/>
          </a:xfrm>
          <a:prstGeom prst="rect">
            <a:avLst/>
          </a:prstGeom>
        </p:spPr>
        <p:txBody>
          <a:bodyPr/>
          <a:lstStyle/>
          <a:p>
            <a:pPr>
              <a:defRPr/>
            </a:pPr>
            <a:r>
              <a:rPr lang="en-US" sz="1000" dirty="0" smtClean="0"/>
              <a:t>September 8, 2014</a:t>
            </a:r>
            <a:endParaRPr lang="en-GB" sz="10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nd canyon of yellowstone.JPG"/>
          <p:cNvPicPr>
            <a:picLocks noChangeAspect="1"/>
          </p:cNvPicPr>
          <p:nvPr/>
        </p:nvPicPr>
        <p:blipFill>
          <a:blip r:embed="rId3" cstate="print"/>
          <a:srcRect l="8519" b="18148"/>
          <a:stretch>
            <a:fillRect/>
          </a:stretch>
        </p:blipFill>
        <p:spPr>
          <a:xfrm>
            <a:off x="2222500" y="635000"/>
            <a:ext cx="4705350" cy="5613400"/>
          </a:xfrm>
          <a:prstGeom prst="rect">
            <a:avLst/>
          </a:prstGeom>
        </p:spPr>
      </p:pic>
      <p:sp>
        <p:nvSpPr>
          <p:cNvPr id="2" name="Title 1"/>
          <p:cNvSpPr>
            <a:spLocks noGrp="1"/>
          </p:cNvSpPr>
          <p:nvPr>
            <p:ph type="title"/>
          </p:nvPr>
        </p:nvSpPr>
        <p:spPr>
          <a:xfrm>
            <a:off x="2106586" y="2371704"/>
            <a:ext cx="1817714" cy="550862"/>
          </a:xfrm>
        </p:spPr>
        <p:txBody>
          <a:bodyPr>
            <a:noAutofit/>
          </a:bodyPr>
          <a:lstStyle/>
          <a:p>
            <a:pPr algn="ctr"/>
            <a:r>
              <a:rPr lang="en-US" sz="2000" b="1" dirty="0" smtClean="0">
                <a:solidFill>
                  <a:srgbClr val="FFFF00"/>
                </a:solidFill>
              </a:rPr>
              <a:t>Secure hardware tokens</a:t>
            </a:r>
            <a:endParaRPr lang="en-US" sz="2000" b="1" dirty="0">
              <a:solidFill>
                <a:srgbClr val="FFFF00"/>
              </a:solidFill>
            </a:endParaRPr>
          </a:p>
        </p:txBody>
      </p:sp>
      <p:sp>
        <p:nvSpPr>
          <p:cNvPr id="4" name="Slide Number Placeholder 3"/>
          <p:cNvSpPr>
            <a:spLocks noGrp="1"/>
          </p:cNvSpPr>
          <p:nvPr>
            <p:ph type="sldNum" sz="quarter" idx="4294967295"/>
          </p:nvPr>
        </p:nvSpPr>
        <p:spPr>
          <a:xfrm>
            <a:off x="231845" y="6492875"/>
            <a:ext cx="838422" cy="365125"/>
          </a:xfrm>
          <a:prstGeom prst="rect">
            <a:avLst/>
          </a:prstGeom>
        </p:spPr>
        <p:txBody>
          <a:bodyPr/>
          <a:lstStyle/>
          <a:p>
            <a:pPr>
              <a:defRPr/>
            </a:pPr>
            <a:fld id="{741D7972-6911-4BBD-85A1-D03A31F0E6B6}" type="slidenum">
              <a:rPr lang="en-US" smtClean="0"/>
              <a:pPr>
                <a:defRPr/>
              </a:pPr>
              <a:t>8</a:t>
            </a:fld>
            <a:endParaRPr lang="en-US" dirty="0"/>
          </a:p>
        </p:txBody>
      </p:sp>
      <p:sp>
        <p:nvSpPr>
          <p:cNvPr id="7" name="Title 1"/>
          <p:cNvSpPr txBox="1">
            <a:spLocks/>
          </p:cNvSpPr>
          <p:nvPr/>
        </p:nvSpPr>
        <p:spPr bwMode="auto">
          <a:xfrm>
            <a:off x="5014886" y="2166969"/>
            <a:ext cx="2046314" cy="5508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FFFF00"/>
                </a:solidFill>
                <a:effectLst/>
                <a:uLnTx/>
                <a:uFillTx/>
                <a:latin typeface="+mj-lt"/>
                <a:ea typeface="+mj-ea"/>
                <a:cs typeface="+mj-cs"/>
              </a:rPr>
              <a:t>Web applications</a:t>
            </a:r>
            <a:endParaRPr kumimoji="0" lang="en-US" sz="2000" b="1" i="0" u="none" strike="noStrike" kern="0" cap="none" spc="0" normalizeH="0" baseline="0" noProof="0" dirty="0">
              <a:ln>
                <a:noFill/>
              </a:ln>
              <a:solidFill>
                <a:srgbClr val="FFFF00"/>
              </a:solidFill>
              <a:effectLst/>
              <a:uLnTx/>
              <a:uFillTx/>
              <a:latin typeface="+mj-lt"/>
              <a:ea typeface="+mj-ea"/>
              <a:cs typeface="+mj-cs"/>
            </a:endParaRPr>
          </a:p>
        </p:txBody>
      </p:sp>
      <p:grpSp>
        <p:nvGrpSpPr>
          <p:cNvPr id="3" name="Group 40"/>
          <p:cNvGrpSpPr/>
          <p:nvPr/>
        </p:nvGrpSpPr>
        <p:grpSpPr>
          <a:xfrm rot="21408103">
            <a:off x="3035300" y="3828642"/>
            <a:ext cx="3429001" cy="269305"/>
            <a:chOff x="254000" y="3628617"/>
            <a:chExt cx="3429001" cy="414867"/>
          </a:xfrm>
          <a:blipFill>
            <a:blip r:embed="rId4"/>
            <a:tile tx="0" ty="0" sx="100000" sy="100000" flip="none" algn="tl"/>
          </a:blipFill>
        </p:grpSpPr>
        <p:sp>
          <p:nvSpPr>
            <p:cNvPr id="16" name="Parallelogram 15"/>
            <p:cNvSpPr/>
            <p:nvPr/>
          </p:nvSpPr>
          <p:spPr>
            <a:xfrm>
              <a:off x="254000" y="3628617"/>
              <a:ext cx="3429001" cy="414867"/>
            </a:xfrm>
            <a:prstGeom prst="parallelogram">
              <a:avLst/>
            </a:prstGeom>
            <a:grp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H="1">
              <a:off x="35169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9290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3411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7532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1653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05774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19895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34016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48137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76379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04621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32863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62258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90500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18742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46984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61105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75226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89347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03468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17589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1710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458311"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40"/>
          <p:cNvGrpSpPr/>
          <p:nvPr/>
        </p:nvGrpSpPr>
        <p:grpSpPr>
          <a:xfrm rot="434222">
            <a:off x="3283061" y="4480381"/>
            <a:ext cx="3284240" cy="269170"/>
            <a:chOff x="254000" y="3628617"/>
            <a:chExt cx="3429001" cy="414867"/>
          </a:xfrm>
          <a:blipFill>
            <a:blip r:embed="rId5"/>
            <a:tile tx="0" ty="0" sx="100000" sy="100000" flip="none" algn="tl"/>
          </a:blipFill>
        </p:grpSpPr>
        <p:sp>
          <p:nvSpPr>
            <p:cNvPr id="42" name="Parallelogram 41"/>
            <p:cNvSpPr/>
            <p:nvPr/>
          </p:nvSpPr>
          <p:spPr>
            <a:xfrm>
              <a:off x="254000" y="3628617"/>
              <a:ext cx="3429001" cy="414867"/>
            </a:xfrm>
            <a:prstGeom prst="parallelogram">
              <a:avLst/>
            </a:prstGeom>
            <a:grpFill/>
            <a:ln w="12700">
              <a:solidFill>
                <a:srgbClr val="00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351696"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92906"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634116"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75326"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916536"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1057746"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198956"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340166"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481376"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763796"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2046216"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2328636"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622586"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905006"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187426"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2469846"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2611056"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752266"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893476"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3034686"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3175896"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317106"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458311" y="3628617"/>
              <a:ext cx="110066" cy="414867"/>
            </a:xfrm>
            <a:prstGeom prst="line">
              <a:avLst/>
            </a:prstGeom>
            <a:grpFill/>
            <a:ln w="12700">
              <a:solidFill>
                <a:srgbClr val="005A9C"/>
              </a:solidFill>
            </a:ln>
          </p:spPr>
          <p:style>
            <a:lnRef idx="1">
              <a:schemeClr val="accent1"/>
            </a:lnRef>
            <a:fillRef idx="0">
              <a:schemeClr val="accent1"/>
            </a:fillRef>
            <a:effectRef idx="0">
              <a:schemeClr val="accent1"/>
            </a:effectRef>
            <a:fontRef idx="minor">
              <a:schemeClr val="tx1"/>
            </a:fontRef>
          </p:style>
        </p:cxnSp>
      </p:grpSp>
      <p:grpSp>
        <p:nvGrpSpPr>
          <p:cNvPr id="9" name="Group 40"/>
          <p:cNvGrpSpPr/>
          <p:nvPr/>
        </p:nvGrpSpPr>
        <p:grpSpPr>
          <a:xfrm rot="1066245">
            <a:off x="2941382" y="3663922"/>
            <a:ext cx="3763775" cy="241329"/>
            <a:chOff x="254000" y="3628617"/>
            <a:chExt cx="3429001" cy="414867"/>
          </a:xfrm>
          <a:blipFill>
            <a:blip r:embed="rId6"/>
            <a:tile tx="0" ty="0" sx="100000" sy="100000" flip="none" algn="tl"/>
          </a:blipFill>
        </p:grpSpPr>
        <p:sp>
          <p:nvSpPr>
            <p:cNvPr id="67" name="Parallelogram 66"/>
            <p:cNvSpPr/>
            <p:nvPr/>
          </p:nvSpPr>
          <p:spPr>
            <a:xfrm>
              <a:off x="254000" y="3628617"/>
              <a:ext cx="3429001" cy="414867"/>
            </a:xfrm>
            <a:prstGeom prst="parallelogram">
              <a:avLst/>
            </a:prstGeom>
            <a:grp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p:nvPr/>
          </p:nvCxnSpPr>
          <p:spPr>
            <a:xfrm flipH="1">
              <a:off x="35169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49290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63411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77532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91653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105774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119895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134016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148137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76379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204621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232863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162258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190500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218742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246984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61105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275226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289347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303468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317589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331710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3458311"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40"/>
          <p:cNvGrpSpPr/>
          <p:nvPr/>
        </p:nvGrpSpPr>
        <p:grpSpPr>
          <a:xfrm rot="21408103">
            <a:off x="2816540" y="1761756"/>
            <a:ext cx="3771853" cy="269305"/>
            <a:chOff x="254000" y="3628617"/>
            <a:chExt cx="3429001" cy="414867"/>
          </a:xfrm>
          <a:blipFill>
            <a:blip r:embed="rId7"/>
            <a:tile tx="0" ty="0" sx="100000" sy="100000" flip="none" algn="tl"/>
          </a:blipFill>
        </p:grpSpPr>
        <p:sp>
          <p:nvSpPr>
            <p:cNvPr id="92" name="Parallelogram 91"/>
            <p:cNvSpPr/>
            <p:nvPr/>
          </p:nvSpPr>
          <p:spPr>
            <a:xfrm>
              <a:off x="254000" y="3628617"/>
              <a:ext cx="3429001" cy="414867"/>
            </a:xfrm>
            <a:prstGeom prst="parallelogram">
              <a:avLst/>
            </a:prstGeom>
            <a:grp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p:cNvCxnSpPr/>
            <p:nvPr/>
          </p:nvCxnSpPr>
          <p:spPr>
            <a:xfrm flipH="1">
              <a:off x="35169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49290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63411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77532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91653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105774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119895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134016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148137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176379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204621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232863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62258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190500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218742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246984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261105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275226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289347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303468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317589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3317106"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3458311" y="3628617"/>
              <a:ext cx="110066" cy="414867"/>
            </a:xfrm>
            <a:prstGeom prst="line">
              <a:avLst/>
            </a:prstGeom>
            <a:grpFill/>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15"/>
          <p:cNvGrpSpPr/>
          <p:nvPr/>
        </p:nvGrpSpPr>
        <p:grpSpPr>
          <a:xfrm>
            <a:off x="2865663" y="3183861"/>
            <a:ext cx="3698420" cy="317988"/>
            <a:chOff x="285750" y="3333750"/>
            <a:chExt cx="4057650" cy="317988"/>
          </a:xfrm>
        </p:grpSpPr>
        <p:sp>
          <p:nvSpPr>
            <p:cNvPr id="117" name="Trapezoid 116"/>
            <p:cNvSpPr/>
            <p:nvPr/>
          </p:nvSpPr>
          <p:spPr>
            <a:xfrm>
              <a:off x="285750" y="3333750"/>
              <a:ext cx="4057650" cy="266700"/>
            </a:xfrm>
            <a:prstGeom prst="trapezoid">
              <a:avLst/>
            </a:prstGeom>
            <a:blipFill>
              <a:blip r:embed="rId8" cstate="print"/>
              <a:tile tx="0" ty="0" sx="100000" sy="100000" flip="none" algn="tl"/>
            </a:blipFill>
            <a:ln w="3175"/>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287214" y="3598984"/>
              <a:ext cx="4050324" cy="52754"/>
            </a:xfrm>
            <a:prstGeom prst="rect">
              <a:avLst/>
            </a:prstGeom>
            <a:blipFill>
              <a:blip r:embed="rId8" cstate="print"/>
              <a:tile tx="0" ty="0" sx="100000" sy="100000" flip="none" algn="tl"/>
            </a:blipFill>
            <a:ln w="3175"/>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Date Placeholder 4"/>
          <p:cNvSpPr>
            <a:spLocks noGrp="1"/>
          </p:cNvSpPr>
          <p:nvPr>
            <p:ph type="dt" sz="half" idx="4294967295"/>
          </p:nvPr>
        </p:nvSpPr>
        <p:spPr>
          <a:xfrm>
            <a:off x="1043458" y="6500813"/>
            <a:ext cx="2857500" cy="357187"/>
          </a:xfrm>
          <a:prstGeom prst="rect">
            <a:avLst/>
          </a:prstGeom>
        </p:spPr>
        <p:txBody>
          <a:bodyPr/>
          <a:lstStyle/>
          <a:p>
            <a:pPr>
              <a:defRPr/>
            </a:pPr>
            <a:r>
              <a:rPr lang="en-US" sz="1000" dirty="0" smtClean="0"/>
              <a:t>September 8, 2014</a:t>
            </a:r>
            <a:endParaRPr lang="en-GB" sz="1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148" y="1550390"/>
            <a:ext cx="7289800" cy="1400196"/>
          </a:xfrm>
        </p:spPr>
        <p:txBody>
          <a:bodyPr/>
          <a:lstStyle/>
          <a:p>
            <a:pPr algn="ctr">
              <a:lnSpc>
                <a:spcPct val="150000"/>
              </a:lnSpc>
            </a:pPr>
            <a:r>
              <a:rPr lang="en-US" sz="2400" dirty="0" smtClean="0"/>
              <a:t>Standardize how web applications communicate with and use secure hardware tokens.</a:t>
            </a:r>
            <a:endParaRPr lang="en-US" sz="2400" dirty="0"/>
          </a:p>
        </p:txBody>
      </p:sp>
      <p:sp>
        <p:nvSpPr>
          <p:cNvPr id="4" name="Slide Number Placeholder 3"/>
          <p:cNvSpPr>
            <a:spLocks noGrp="1"/>
          </p:cNvSpPr>
          <p:nvPr>
            <p:ph type="sldNum" sz="quarter" idx="4294967295"/>
          </p:nvPr>
        </p:nvSpPr>
        <p:spPr>
          <a:xfrm>
            <a:off x="251939" y="6492875"/>
            <a:ext cx="838422" cy="365125"/>
          </a:xfrm>
          <a:prstGeom prst="rect">
            <a:avLst/>
          </a:prstGeom>
        </p:spPr>
        <p:txBody>
          <a:bodyPr/>
          <a:lstStyle/>
          <a:p>
            <a:pPr>
              <a:defRPr/>
            </a:pPr>
            <a:fld id="{741D7972-6911-4BBD-85A1-D03A31F0E6B6}" type="slidenum">
              <a:rPr lang="en-US" smtClean="0"/>
              <a:pPr>
                <a:defRPr/>
              </a:pPr>
              <a:t>9</a:t>
            </a:fld>
            <a:endParaRPr lang="en-US" dirty="0"/>
          </a:p>
        </p:txBody>
      </p:sp>
      <p:sp>
        <p:nvSpPr>
          <p:cNvPr id="6" name="Date Placeholder 4"/>
          <p:cNvSpPr>
            <a:spLocks noGrp="1"/>
          </p:cNvSpPr>
          <p:nvPr>
            <p:ph type="dt" sz="half" idx="4294967295"/>
          </p:nvPr>
        </p:nvSpPr>
        <p:spPr>
          <a:xfrm>
            <a:off x="1063555" y="6500813"/>
            <a:ext cx="2857500" cy="357187"/>
          </a:xfrm>
          <a:prstGeom prst="rect">
            <a:avLst/>
          </a:prstGeom>
        </p:spPr>
        <p:txBody>
          <a:bodyPr/>
          <a:lstStyle/>
          <a:p>
            <a:pPr>
              <a:defRPr/>
            </a:pPr>
            <a:r>
              <a:rPr lang="en-US" sz="1000" dirty="0" smtClean="0"/>
              <a:t>September 8, 2014</a:t>
            </a:r>
            <a:endParaRPr lang="en-GB" sz="1000" dirty="0"/>
          </a:p>
        </p:txBody>
      </p:sp>
      <p:sp>
        <p:nvSpPr>
          <p:cNvPr id="5" name="Title 1"/>
          <p:cNvSpPr txBox="1">
            <a:spLocks/>
          </p:cNvSpPr>
          <p:nvPr/>
        </p:nvSpPr>
        <p:spPr>
          <a:xfrm>
            <a:off x="759348" y="3466681"/>
            <a:ext cx="7645400" cy="1216162"/>
          </a:xfrm>
          <a:prstGeom prst="rect">
            <a:avLst/>
          </a:prstGeom>
        </p:spPr>
        <p:txBody>
          <a:bodyPr vert="horz" lIns="0" tIns="0" rIns="0" bIns="0"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2400" cap="none" spc="-20" normalizeH="0" baseline="0" noProof="0" dirty="0" smtClean="0">
                <a:ln>
                  <a:noFill/>
                </a:ln>
                <a:solidFill>
                  <a:schemeClr val="tx2"/>
                </a:solidFill>
                <a:effectLst/>
                <a:uLnTx/>
                <a:uFillTx/>
                <a:latin typeface="+mj-lt"/>
                <a:ea typeface="+mj-ea"/>
                <a:cs typeface="+mj-cs"/>
              </a:rPr>
              <a:t>Application Programming Interface (API)</a:t>
            </a:r>
            <a:br>
              <a:rPr kumimoji="0" lang="en-US" sz="2000" b="0" i="0" u="none" strike="noStrike" kern="2400" cap="none" spc="-20" normalizeH="0" baseline="0" noProof="0" dirty="0" smtClean="0">
                <a:ln>
                  <a:noFill/>
                </a:ln>
                <a:solidFill>
                  <a:schemeClr val="tx2"/>
                </a:solidFill>
                <a:effectLst/>
                <a:uLnTx/>
                <a:uFillTx/>
                <a:latin typeface="+mj-lt"/>
                <a:ea typeface="+mj-ea"/>
                <a:cs typeface="+mj-cs"/>
              </a:rPr>
            </a:br>
            <a:r>
              <a:rPr kumimoji="0" lang="en-US" sz="2000" b="0" i="0" u="none" strike="noStrike" kern="2400" cap="none" spc="-20" normalizeH="0" baseline="0" noProof="0" dirty="0" smtClean="0">
                <a:ln>
                  <a:noFill/>
                </a:ln>
                <a:solidFill>
                  <a:schemeClr val="tx2"/>
                </a:solidFill>
                <a:effectLst/>
                <a:uLnTx/>
                <a:uFillTx/>
                <a:latin typeface="+mj-lt"/>
                <a:ea typeface="+mj-ea"/>
                <a:cs typeface="+mj-cs"/>
              </a:rPr>
              <a:t>&amp;</a:t>
            </a:r>
            <a:br>
              <a:rPr kumimoji="0" lang="en-US" sz="2000" b="0" i="0" u="none" strike="noStrike" kern="2400" cap="none" spc="-20" normalizeH="0" baseline="0" noProof="0" dirty="0" smtClean="0">
                <a:ln>
                  <a:noFill/>
                </a:ln>
                <a:solidFill>
                  <a:schemeClr val="tx2"/>
                </a:solidFill>
                <a:effectLst/>
                <a:uLnTx/>
                <a:uFillTx/>
                <a:latin typeface="+mj-lt"/>
                <a:ea typeface="+mj-ea"/>
                <a:cs typeface="+mj-cs"/>
              </a:rPr>
            </a:br>
            <a:r>
              <a:rPr kumimoji="0" lang="en-US" sz="2000" b="0" i="0" u="none" strike="noStrike" kern="2400" cap="none" spc="-20" normalizeH="0" baseline="0" noProof="0" dirty="0" smtClean="0">
                <a:ln>
                  <a:noFill/>
                </a:ln>
                <a:solidFill>
                  <a:schemeClr val="tx2"/>
                </a:solidFill>
                <a:effectLst/>
                <a:uLnTx/>
                <a:uFillTx/>
                <a:latin typeface="+mj-lt"/>
                <a:ea typeface="+mj-ea"/>
                <a:cs typeface="+mj-cs"/>
              </a:rPr>
              <a:t>Access Control</a:t>
            </a:r>
            <a:endParaRPr kumimoji="0" lang="en-US" sz="2000" b="0" i="0" u="none" strike="noStrike" kern="2400" cap="none" spc="-20" normalizeH="0" baseline="0" noProof="0" dirty="0">
              <a:ln>
                <a:noFill/>
              </a:ln>
              <a:solidFill>
                <a:schemeClr val="tx2"/>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Gemalto  2014–2017 &amp;#x0D;&amp;#x0A;Client Presentation&amp;quot;&quot;/&gt;&lt;property id=&quot;20307&quot; value=&quot;256&quot;/&gt;&lt;/object&gt;&lt;object type=&quot;3&quot; unique_id=&quot;10005&quot;&gt;&lt;property id=&quot;20148&quot; value=&quot;5&quot;/&gt;&lt;property id=&quot;20300&quot; value=&quot;Slide 2 - &amp;quot;The digital age is ready to evolve beyond its current state.&amp;quot;&quot;/&gt;&lt;property id=&quot;20307&quot; value=&quot;348&quot;/&gt;&lt;/object&gt;&lt;object type=&quot;3&quot; unique_id=&quot;10007&quot;&gt;&lt;property id=&quot;20148&quot; value=&quot;5&quot;/&gt;&lt;property id=&quot;20300&quot; value=&quot;Slide 3 - &amp;quot;Enabling trust in the digital world&amp;quot;&quot;/&gt;&lt;property id=&quot;20307&quot; value=&quot;346&quot;/&gt;&lt;/object&gt;&lt;object type=&quot;3&quot; unique_id=&quot;10010&quot;&gt;&lt;property id=&quot;20148&quot; value=&quot;5&quot;/&gt;&lt;property id=&quot;20300&quot; value=&quot;Slide 4 - &amp;quot;Expanding the digital security market&amp;quot;&quot;/&gt;&lt;property id=&quot;20307&quot; value=&quot;294&quot;/&gt;&lt;/object&gt;&lt;object type=&quot;3&quot; unique_id=&quot;10325&quot;&gt;&lt;property id=&quot;20148&quot; value=&quot;5&quot;/&gt;&lt;property id=&quot;20300&quot; value=&quot;Slide 6&quot;/&gt;&lt;property id=&quot;20307&quot; value=&quot;557&quot;/&gt;&lt;/object&gt;&lt;object type=&quot;3&quot; unique_id=&quot;10326&quot;&gt;&lt;property id=&quot;20148&quot; value=&quot;5&quot;/&gt;&lt;property id=&quot;20300&quot; value=&quot;Slide 10&quot;/&gt;&lt;property id=&quot;20307&quot; value=&quot;559&quot;/&gt;&lt;/object&gt;&lt;object type=&quot;3&quot; unique_id=&quot;10327&quot;&gt;&lt;property id=&quot;20148&quot; value=&quot;5&quot;/&gt;&lt;property id=&quot;20300&quot; value=&quot;Slide 11&quot;/&gt;&lt;property id=&quot;20307&quot; value=&quot;561&quot;/&gt;&lt;/object&gt;&lt;object type=&quot;3&quot; unique_id=&quot;10328&quot;&gt;&lt;property id=&quot;20148&quot; value=&quot;5&quot;/&gt;&lt;property id=&quot;20300&quot; value=&quot;Slide 7&quot;/&gt;&lt;property id=&quot;20307&quot; value=&quot;560&quot;/&gt;&lt;/object&gt;&lt;object type=&quot;3&quot; unique_id=&quot;10329&quot;&gt;&lt;property id=&quot;20148&quot; value=&quot;5&quot;/&gt;&lt;property id=&quot;20300&quot; value=&quot;Slide 12&quot;/&gt;&lt;property id=&quot;20307&quot; value=&quot;562&quot;/&gt;&lt;/object&gt;&lt;object type=&quot;3&quot; unique_id=&quot;10537&quot;&gt;&lt;property id=&quot;20148&quot; value=&quot;5&quot;/&gt;&lt;property id=&quot;20300&quot; value=&quot;Slide 13&quot;/&gt;&lt;property id=&quot;20307&quot; value=&quot;564&quot;/&gt;&lt;/object&gt;&lt;object type=&quot;3&quot; unique_id=&quot;10538&quot;&gt;&lt;property id=&quot;20148&quot; value=&quot;5&quot;/&gt;&lt;property id=&quot;20300&quot; value=&quot;Slide 16&quot;/&gt;&lt;property id=&quot;20307&quot; value=&quot;568&quot;/&gt;&lt;/object&gt;&lt;object type=&quot;3&quot; unique_id=&quot;10675&quot;&gt;&lt;property id=&quot;20148&quot; value=&quot;5&quot;/&gt;&lt;property id=&quot;20300&quot; value=&quot;Slide 14&quot;/&gt;&lt;property id=&quot;20307&quot; value=&quot;569&quot;/&gt;&lt;/object&gt;&lt;object type=&quot;3&quot; unique_id=&quot;10676&quot;&gt;&lt;property id=&quot;20148&quot; value=&quot;5&quot;/&gt;&lt;property id=&quot;20300&quot; value=&quot;Slide 15&quot;/&gt;&lt;property id=&quot;20307&quot; value=&quot;570&quot;/&gt;&lt;/object&gt;&lt;object type=&quot;3&quot; unique_id=&quot;10677&quot;&gt;&lt;property id=&quot;20148&quot; value=&quot;5&quot;/&gt;&lt;property id=&quot;20300&quot; value=&quot;Slide 21&quot;/&gt;&lt;property id=&quot;20307&quot; value=&quot;571&quot;/&gt;&lt;/object&gt;&lt;object type=&quot;3&quot; unique_id=&quot;10823&quot;&gt;&lt;property id=&quot;20148&quot; value=&quot;5&quot;/&gt;&lt;property id=&quot;20300&quot; value=&quot;Slide 18&quot;/&gt;&lt;property id=&quot;20307&quot; value=&quot;574&quot;/&gt;&lt;/object&gt;&lt;object type=&quot;3&quot; unique_id=&quot;10824&quot;&gt;&lt;property id=&quot;20148&quot; value=&quot;5&quot;/&gt;&lt;property id=&quot;20300&quot; value=&quot;Slide 19&quot;/&gt;&lt;property id=&quot;20307&quot; value=&quot;575&quot;/&gt;&lt;/object&gt;&lt;object type=&quot;3&quot; unique_id=&quot;10825&quot;&gt;&lt;property id=&quot;20148&quot; value=&quot;5&quot;/&gt;&lt;property id=&quot;20300&quot; value=&quot;Slide 20&quot;/&gt;&lt;property id=&quot;20307&quot; value=&quot;576&quot;/&gt;&lt;/object&gt;&lt;object type=&quot;3&quot; unique_id=&quot;11063&quot;&gt;&lt;property id=&quot;20148&quot; value=&quot;5&quot;/&gt;&lt;property id=&quot;20300&quot; value=&quot;Slide 22&quot;/&gt;&lt;property id=&quot;20307&quot; value=&quot;577&quot;/&gt;&lt;/object&gt;&lt;object type=&quot;3&quot; unique_id=&quot;11110&quot;&gt;&lt;property id=&quot;20148&quot; value=&quot;5&quot;/&gt;&lt;property id=&quot;20300&quot; value=&quot;Slide 5&quot;/&gt;&lt;property id=&quot;20307&quot; value=&quot;581&quot;/&gt;&lt;/object&gt;&lt;object type=&quot;3&quot; unique_id=&quot;11111&quot;&gt;&lt;property id=&quot;20148&quot; value=&quot;5&quot;/&gt;&lt;property id=&quot;20300&quot; value=&quot;Slide 17&quot;/&gt;&lt;property id=&quot;20307&quot; value=&quot;580&quot;/&gt;&lt;/object&gt;&lt;object type=&quot;3&quot; unique_id=&quot;11341&quot;&gt;&lt;property id=&quot;20148&quot; value=&quot;5&quot;/&gt;&lt;property id=&quot;20300&quot; value=&quot;Slide 8&quot;/&gt;&lt;property id=&quot;20307&quot; value=&quot;582&quot;/&gt;&lt;/object&gt;&lt;object type=&quot;3&quot; unique_id=&quot;11342&quot;&gt;&lt;property id=&quot;20148&quot; value=&quot;5&quot;/&gt;&lt;property id=&quot;20300&quot; value=&quot;Slide 9&quot;/&gt;&lt;property id=&quot;20307&quot; value=&quot;583&quot;/&gt;&lt;/object&gt;&lt;/object&gt;&lt;/object&gt;&lt;/database&gt;"/>
  <p:tag name="SECTOMILLISECCONVERTED" val="1"/>
</p:tagLst>
</file>

<file path=ppt/theme/theme1.xml><?xml version="1.0" encoding="utf-8"?>
<a:theme xmlns:a="http://schemas.openxmlformats.org/drawingml/2006/main" name="Gemalto">
  <a:themeElements>
    <a:clrScheme name="Personnalisée 2">
      <a:dk1>
        <a:srgbClr val="212121"/>
      </a:dk1>
      <a:lt1>
        <a:sysClr val="window" lastClr="FFFFFF"/>
      </a:lt1>
      <a:dk2>
        <a:srgbClr val="FA821E"/>
      </a:dk2>
      <a:lt2>
        <a:srgbClr val="777777"/>
      </a:lt2>
      <a:accent1>
        <a:srgbClr val="0092C7"/>
      </a:accent1>
      <a:accent2>
        <a:srgbClr val="FFC726"/>
      </a:accent2>
      <a:accent3>
        <a:srgbClr val="EA0437"/>
      </a:accent3>
      <a:accent4>
        <a:srgbClr val="12AD2B"/>
      </a:accent4>
      <a:accent5>
        <a:srgbClr val="ABABAB"/>
      </a:accent5>
      <a:accent6>
        <a:srgbClr val="00A5A7"/>
      </a:accent6>
      <a:hlink>
        <a:srgbClr val="12AD2B"/>
      </a:hlink>
      <a:folHlink>
        <a:srgbClr val="0092C7"/>
      </a:folHlink>
    </a:clrScheme>
    <a:fontScheme name="Gemalto">
      <a:majorFont>
        <a:latin typeface="Arial"/>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2"/>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8392</TotalTime>
  <Words>826</Words>
  <Application>Microsoft Office PowerPoint</Application>
  <PresentationFormat>On-screen Show (4:3)</PresentationFormat>
  <Paragraphs>166</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Gemalto</vt:lpstr>
      <vt:lpstr>Enhancing Web Application Security with Secure Hardware Tokens</vt:lpstr>
      <vt:lpstr>Secure Hardware Tokens</vt:lpstr>
      <vt:lpstr>Providing security for many domains</vt:lpstr>
      <vt:lpstr>Slide 4</vt:lpstr>
      <vt:lpstr>Slide 5</vt:lpstr>
      <vt:lpstr>Authentication, signature, encryption</vt:lpstr>
      <vt:lpstr>Slide 7</vt:lpstr>
      <vt:lpstr>Secure hardware tokens</vt:lpstr>
      <vt:lpstr>Standardize how web applications communicate with and use secure hardware tokens.</vt:lpstr>
      <vt:lpstr>Secure hardware tokens</vt:lpstr>
      <vt:lpstr>Slide 11</vt:lpstr>
      <vt:lpstr>Slide 12</vt:lpstr>
      <vt:lpstr>Slide 13</vt:lpstr>
      <vt:lpstr>Slide 14</vt:lpstr>
      <vt:lpstr>Who can access the secure hardware token?</vt:lpstr>
      <vt:lpstr>User agent controls access</vt:lpstr>
      <vt:lpstr>Token controls access</vt:lpstr>
      <vt:lpstr>Recommendations</vt:lpstr>
    </vt:vector>
  </TitlesOfParts>
  <Company>Radley Yeldar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Parallels User</dc:creator>
  <cp:lastModifiedBy>Karen Lu</cp:lastModifiedBy>
  <cp:revision>1135</cp:revision>
  <cp:lastPrinted>2013-10-09T13:20:50Z</cp:lastPrinted>
  <dcterms:created xsi:type="dcterms:W3CDTF">2013-10-08T17:05:53Z</dcterms:created>
  <dcterms:modified xsi:type="dcterms:W3CDTF">2014-09-08T21:05:24Z</dcterms:modified>
</cp:coreProperties>
</file>