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5"/>
  </p:sldMasterIdLst>
  <p:notesMasterIdLst>
    <p:notesMasterId r:id="rId29"/>
  </p:notesMasterIdLst>
  <p:handoutMasterIdLst>
    <p:handoutMasterId r:id="rId30"/>
  </p:handoutMasterIdLst>
  <p:sldIdLst>
    <p:sldId id="551" r:id="rId6"/>
    <p:sldId id="552" r:id="rId7"/>
    <p:sldId id="553" r:id="rId8"/>
    <p:sldId id="554" r:id="rId9"/>
    <p:sldId id="555" r:id="rId10"/>
    <p:sldId id="570" r:id="rId11"/>
    <p:sldId id="571" r:id="rId12"/>
    <p:sldId id="573" r:id="rId13"/>
    <p:sldId id="574" r:id="rId14"/>
    <p:sldId id="557" r:id="rId15"/>
    <p:sldId id="558" r:id="rId16"/>
    <p:sldId id="556" r:id="rId17"/>
    <p:sldId id="562" r:id="rId18"/>
    <p:sldId id="560" r:id="rId19"/>
    <p:sldId id="563" r:id="rId20"/>
    <p:sldId id="559" r:id="rId21"/>
    <p:sldId id="561" r:id="rId22"/>
    <p:sldId id="564" r:id="rId23"/>
    <p:sldId id="566" r:id="rId24"/>
    <p:sldId id="565" r:id="rId25"/>
    <p:sldId id="568" r:id="rId26"/>
    <p:sldId id="567" r:id="rId27"/>
    <p:sldId id="569" r:id="rId28"/>
  </p:sldIdLst>
  <p:sldSz cx="9144000" cy="6858000" type="screen4x3"/>
  <p:notesSz cx="7010400" cy="9296400"/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  <a:sym typeface="Wingdings" pitchFamily="32" charset="2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  <a:sym typeface="Wingdings" pitchFamily="32" charset="2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  <a:sym typeface="Wingdings" pitchFamily="32" charset="2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  <a:sym typeface="Wingdings" pitchFamily="32" charset="2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  <a:sym typeface="Wingdings" pitchFamily="32" charset="2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  <a:sym typeface="Wingdings" pitchFamily="32" charset="2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  <a:sym typeface="Wingdings" pitchFamily="32" charset="2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  <a:sym typeface="Wingdings" pitchFamily="32" charset="2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  <a:sym typeface="Wingdings" pitchFamily="32" charset="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F9"/>
    <a:srgbClr val="333399"/>
    <a:srgbClr val="F7F4E5"/>
    <a:srgbClr val="CDB655"/>
    <a:srgbClr val="FFF3F3"/>
    <a:srgbClr val="FFEBEB"/>
    <a:srgbClr val="FFFFFF"/>
    <a:srgbClr val="085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4" autoAdjust="0"/>
    <p:restoredTop sz="91751" autoAdjust="0"/>
  </p:normalViewPr>
  <p:slideViewPr>
    <p:cSldViewPr>
      <p:cViewPr varScale="1">
        <p:scale>
          <a:sx n="107" d="100"/>
          <a:sy n="107" d="100"/>
        </p:scale>
        <p:origin x="-2106" y="-90"/>
      </p:cViewPr>
      <p:guideLst>
        <p:guide orient="horz" pos="3092"/>
        <p:guide orient="horz" pos="840"/>
        <p:guide pos="192"/>
        <p:guide pos="310"/>
        <p:guide pos="5339"/>
        <p:guide pos="17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72" y="9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83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6213" y="0"/>
            <a:ext cx="30083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3325"/>
            <a:ext cx="30083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6213" y="8823325"/>
            <a:ext cx="30083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64F35E0F-F9EA-4F3D-98A8-554E73331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72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83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6213" y="0"/>
            <a:ext cx="30083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5550" y="709613"/>
            <a:ext cx="4622800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411663"/>
            <a:ext cx="518953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3325"/>
            <a:ext cx="30083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6213" y="8823325"/>
            <a:ext cx="30083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2A674C8E-C178-4FEE-B3E0-662E9F3D6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28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75023D-9E22-4493-AE43-15E5CDB7D4B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9463" y="4414838"/>
            <a:ext cx="5451475" cy="4184650"/>
          </a:xfrm>
          <a:noFill/>
          <a:ln/>
        </p:spPr>
        <p:txBody>
          <a:bodyPr/>
          <a:lstStyle/>
          <a:p>
            <a:pPr eaLnBrk="1" hangingPunct="1"/>
            <a:endParaRPr lang="en-US" sz="10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7138" y="709613"/>
            <a:ext cx="4619625" cy="34655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understand some of the information contained in the service data structures you need to understand the processes in which</a:t>
            </a:r>
            <a:r>
              <a:rPr lang="en-US" baseline="0" dirty="0" smtClean="0"/>
              <a:t> the service participates.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674C8E-C178-4FEE-B3E0-662E9F3D619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02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7138" y="709613"/>
            <a:ext cx="4619625" cy="34655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Another</a:t>
            </a:r>
            <a:r>
              <a:rPr lang="en-US" baseline="0" dirty="0" smtClean="0"/>
              <a:t> OMG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674C8E-C178-4FEE-B3E0-662E9F3D619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5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7138" y="709613"/>
            <a:ext cx="4619625" cy="34655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674C8E-C178-4FEE-B3E0-662E9F3D619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57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7" descr="TIBCO_ppt_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88"/>
          <p:cNvSpPr txBox="1">
            <a:spLocks noChangeArrowheads="1"/>
          </p:cNvSpPr>
          <p:nvPr userDrawn="1"/>
        </p:nvSpPr>
        <p:spPr bwMode="white">
          <a:xfrm>
            <a:off x="90488" y="6702653"/>
            <a:ext cx="3140283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700" b="0" dirty="0">
                <a:solidFill>
                  <a:srgbClr val="FFFFFF"/>
                </a:solidFill>
              </a:rPr>
              <a:t>© </a:t>
            </a:r>
            <a:r>
              <a:rPr lang="en-US" sz="700" b="0" dirty="0" smtClean="0">
                <a:solidFill>
                  <a:srgbClr val="FFFFFF"/>
                </a:solidFill>
              </a:rPr>
              <a:t>2011 </a:t>
            </a:r>
            <a:r>
              <a:rPr lang="en-US" sz="700" b="0" dirty="0">
                <a:solidFill>
                  <a:srgbClr val="FFFFFF"/>
                </a:solidFill>
              </a:rPr>
              <a:t>TIBCO Software Inc. All Rights Reserved. Confidential and Proprietary.</a:t>
            </a:r>
          </a:p>
        </p:txBody>
      </p:sp>
      <p:sp>
        <p:nvSpPr>
          <p:cNvPr id="27679" name="Rectangle 3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914400" y="1828800"/>
            <a:ext cx="3810000" cy="1025525"/>
          </a:xfrm>
        </p:spPr>
        <p:txBody>
          <a:bodyPr>
            <a:spAutoFit/>
          </a:bodyPr>
          <a:lstStyle>
            <a:lvl1pPr>
              <a:lnSpc>
                <a:spcPct val="85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680" name="Rectangle 3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101975"/>
            <a:ext cx="3810000" cy="762000"/>
          </a:xfrm>
        </p:spPr>
        <p:txBody>
          <a:bodyPr/>
          <a:lstStyle>
            <a:lvl1pPr marL="0" indent="0">
              <a:buClr>
                <a:srgbClr val="5F5F5F"/>
              </a:buClr>
              <a:buFont typeface="Wingdings" pitchFamily="32" charset="2"/>
              <a:buNone/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6063" y="80963"/>
            <a:ext cx="2063750" cy="6170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80963"/>
            <a:ext cx="6043613" cy="6170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066800"/>
            <a:ext cx="3948113" cy="51847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0113" y="1066800"/>
            <a:ext cx="3949700" cy="51847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626" y="84513"/>
            <a:ext cx="8229600" cy="533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0" descr="TIBCO_ppt_Conten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2" name="Text Box 58"/>
          <p:cNvSpPr txBox="1">
            <a:spLocks noChangeArrowheads="1"/>
          </p:cNvSpPr>
          <p:nvPr/>
        </p:nvSpPr>
        <p:spPr bwMode="white">
          <a:xfrm rot="-21600000">
            <a:off x="75303" y="6703333"/>
            <a:ext cx="3140283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700" b="0" dirty="0"/>
              <a:t>© </a:t>
            </a:r>
            <a:r>
              <a:rPr lang="en-US" sz="700" b="0" dirty="0" smtClean="0"/>
              <a:t>2011 </a:t>
            </a:r>
            <a:r>
              <a:rPr lang="en-US" sz="700" b="0" dirty="0"/>
              <a:t>TIBCO Software Inc. All Rights Reserved. Confidential and Proprietary.</a:t>
            </a: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white">
          <a:xfrm>
            <a:off x="0" y="6461125"/>
            <a:ext cx="481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A9520EF4-DB09-48B4-BCB1-38F6C886BFF2}" type="slidenum">
              <a:rPr lang="en-US" sz="1000" b="0">
                <a:solidFill>
                  <a:schemeClr val="bg1"/>
                </a:solidFill>
              </a:rPr>
              <a:pPr algn="ctr">
                <a:defRPr/>
              </a:pPr>
              <a:t>‹#›</a:t>
            </a:fld>
            <a:endParaRPr lang="en-US" sz="1000" b="0">
              <a:solidFill>
                <a:schemeClr val="bg1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00050" y="80963"/>
            <a:ext cx="78120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066800"/>
            <a:ext cx="8050213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1031" name="Picture 78" descr="TIBCOLogo_tran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0050" y="6473825"/>
            <a:ext cx="10668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85750" indent="-285750" algn="l" rtl="0" eaLnBrk="1" fontAlgn="base" hangingPunct="1">
        <a:spcBef>
          <a:spcPct val="50000"/>
        </a:spcBef>
        <a:spcAft>
          <a:spcPct val="0"/>
        </a:spcAft>
        <a:buClr>
          <a:srgbClr val="08508C"/>
        </a:buClr>
        <a:buSzPct val="80000"/>
        <a:buFont typeface="Wingdings" pitchFamily="32" charset="2"/>
        <a:buChar char="¨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35000"/>
        </a:spcBef>
        <a:spcAft>
          <a:spcPct val="0"/>
        </a:spcAft>
        <a:buClr>
          <a:srgbClr val="08508C"/>
        </a:buClr>
        <a:buSzPct val="85000"/>
        <a:buFont typeface="Wingdings" pitchFamily="32" charset="2"/>
        <a:buChar char="¡"/>
        <a:defRPr sz="2000">
          <a:solidFill>
            <a:schemeClr val="tx1"/>
          </a:solidFill>
          <a:latin typeface="+mn-lt"/>
        </a:defRPr>
      </a:lvl2pPr>
      <a:lvl3pPr marL="1092200" indent="-177800" algn="l" rtl="0" eaLnBrk="1" fontAlgn="base" hangingPunct="1">
        <a:spcBef>
          <a:spcPct val="20000"/>
        </a:spcBef>
        <a:spcAft>
          <a:spcPct val="0"/>
        </a:spcAft>
        <a:buClr>
          <a:srgbClr val="08508C"/>
        </a:buClr>
        <a:buSzPct val="85000"/>
        <a:buChar char="•"/>
        <a:defRPr sz="1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46CB3"/>
        </a:buClr>
        <a:buFont typeface="Wingdings" pitchFamily="32" charset="2"/>
        <a:buChar char="§"/>
        <a:defRPr sz="1400">
          <a:solidFill>
            <a:srgbClr val="4D4D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4459C2"/>
        </a:buClr>
        <a:buFont typeface="Wingdings" pitchFamily="32" charset="2"/>
        <a:buChar char="»"/>
        <a:defRPr sz="1400" i="1">
          <a:solidFill>
            <a:srgbClr val="4D4D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4459C2"/>
        </a:buClr>
        <a:buFont typeface="Wingdings" pitchFamily="32" charset="2"/>
        <a:defRPr sz="1400" i="1">
          <a:solidFill>
            <a:srgbClr val="4D4D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4459C2"/>
        </a:buClr>
        <a:buFont typeface="Wingdings" pitchFamily="32" charset="2"/>
        <a:defRPr sz="1400" i="1">
          <a:solidFill>
            <a:srgbClr val="4D4D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4459C2"/>
        </a:buClr>
        <a:buFont typeface="Wingdings" pitchFamily="32" charset="2"/>
        <a:defRPr sz="1400" i="1">
          <a:solidFill>
            <a:srgbClr val="4D4D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4459C2"/>
        </a:buClr>
        <a:buFont typeface="Wingdings" pitchFamily="32" charset="2"/>
        <a:defRPr sz="1400" i="1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ctrTitle"/>
          </p:nvPr>
        </p:nvSpPr>
        <p:spPr>
          <a:xfrm>
            <a:off x="914399" y="1349298"/>
            <a:ext cx="7561263" cy="1505027"/>
          </a:xfrm>
        </p:spPr>
        <p:txBody>
          <a:bodyPr/>
          <a:lstStyle/>
          <a:p>
            <a:r>
              <a:rPr lang="en-US" dirty="0"/>
              <a:t>Towards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Model-Based </a:t>
            </a:r>
            <a:r>
              <a:rPr lang="en-US" dirty="0"/>
              <a:t>Characterization of Data and Services </a:t>
            </a:r>
            <a:r>
              <a:rPr lang="en-US" dirty="0" smtClean="0"/>
              <a:t>Integration</a:t>
            </a: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863975"/>
            <a:ext cx="6324600" cy="936625"/>
          </a:xfrm>
        </p:spPr>
        <p:txBody>
          <a:bodyPr/>
          <a:lstStyle/>
          <a:p>
            <a:pPr eaLnBrk="1" hangingPunct="1"/>
            <a:r>
              <a:rPr lang="en-US" dirty="0" smtClean="0"/>
              <a:t>Paul C. Brown</a:t>
            </a:r>
            <a:br>
              <a:rPr lang="en-US" dirty="0" smtClean="0"/>
            </a:br>
            <a:r>
              <a:rPr lang="en-US" dirty="0" smtClean="0"/>
              <a:t>Principal Software Architect</a:t>
            </a: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has an Inherent Network Structure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11" y="1066800"/>
            <a:ext cx="8005951" cy="5257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569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80963"/>
            <a:ext cx="8286750" cy="533400"/>
          </a:xfrm>
        </p:spPr>
        <p:txBody>
          <a:bodyPr/>
          <a:lstStyle/>
          <a:p>
            <a:r>
              <a:rPr lang="en-US" dirty="0" smtClean="0"/>
              <a:t>Communication Schemas Tend To Be Tree Structured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3" y="1066800"/>
            <a:ext cx="7983539" cy="541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31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</a:t>
            </a:r>
            <a:r>
              <a:rPr lang="en-US" dirty="0" smtClean="0"/>
              <a:t>Realities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Canonical data model myth</a:t>
            </a:r>
          </a:p>
          <a:p>
            <a:pPr lvl="1"/>
            <a:r>
              <a:rPr lang="en-US" dirty="0" smtClean="0"/>
              <a:t>One size does not fit all: complete concept vs. reference</a:t>
            </a:r>
            <a:endParaRPr lang="en-US" dirty="0" smtClean="0"/>
          </a:p>
          <a:p>
            <a:r>
              <a:rPr lang="en-US" dirty="0" smtClean="0"/>
              <a:t>Vocabularies vary</a:t>
            </a:r>
          </a:p>
          <a:p>
            <a:pPr lvl="1"/>
            <a:r>
              <a:rPr lang="en-US" dirty="0" smtClean="0"/>
              <a:t>Think about the multiple meanings of “attribute”</a:t>
            </a:r>
          </a:p>
          <a:p>
            <a:pPr lvl="1"/>
            <a:r>
              <a:rPr lang="en-US" dirty="0" smtClean="0"/>
              <a:t>“Procedure” to a physician vs. health insurance company</a:t>
            </a:r>
            <a:endParaRPr lang="en-US" dirty="0" smtClean="0"/>
          </a:p>
          <a:p>
            <a:r>
              <a:rPr lang="en-US" dirty="0"/>
              <a:t>Information evolves</a:t>
            </a:r>
          </a:p>
          <a:p>
            <a:pPr lvl="1"/>
            <a:r>
              <a:rPr lang="en-US" dirty="0"/>
              <a:t>Medical procedure code change ICD-9 </a:t>
            </a:r>
            <a:r>
              <a:rPr lang="en-US" dirty="0">
                <a:sym typeface="Symbol"/>
              </a:rPr>
              <a:t> </a:t>
            </a:r>
            <a:r>
              <a:rPr lang="en-US" dirty="0" smtClean="0">
                <a:sym typeface="Symbol"/>
              </a:rPr>
              <a:t>ICD-10</a:t>
            </a:r>
          </a:p>
          <a:p>
            <a:pPr lvl="1"/>
            <a:r>
              <a:rPr lang="en-US" dirty="0" smtClean="0">
                <a:sym typeface="Symbol"/>
              </a:rPr>
              <a:t>Versioning is important</a:t>
            </a:r>
            <a:endParaRPr lang="en-US" dirty="0"/>
          </a:p>
          <a:p>
            <a:r>
              <a:rPr lang="en-US" dirty="0" smtClean="0"/>
              <a:t>Information is replicated</a:t>
            </a:r>
          </a:p>
          <a:p>
            <a:pPr lvl="1"/>
            <a:r>
              <a:rPr lang="en-US" dirty="0" smtClean="0"/>
              <a:t>Consistency is an issue</a:t>
            </a:r>
          </a:p>
        </p:txBody>
      </p:sp>
    </p:spTree>
    <p:extLst>
      <p:ext uri="{BB962C8B-B14F-4D97-AF65-F5344CB8AC3E}">
        <p14:creationId xmlns:p14="http://schemas.microsoft.com/office/powerpoint/2010/main" val="88209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Data-Related Model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Network- </a:t>
            </a:r>
            <a:r>
              <a:rPr lang="en-US" dirty="0"/>
              <a:t>and tree-structured </a:t>
            </a:r>
            <a:r>
              <a:rPr lang="en-US" dirty="0" smtClean="0"/>
              <a:t>representational schema (e.g</a:t>
            </a:r>
            <a:r>
              <a:rPr lang="en-US" dirty="0"/>
              <a:t>. database schema, XSDs, </a:t>
            </a:r>
            <a:r>
              <a:rPr lang="en-US" dirty="0" smtClean="0"/>
              <a:t>JSON, record formats)</a:t>
            </a:r>
            <a:endParaRPr lang="en-US" dirty="0"/>
          </a:p>
          <a:p>
            <a:r>
              <a:rPr lang="en-US" dirty="0" smtClean="0"/>
              <a:t>Mappings </a:t>
            </a:r>
            <a:r>
              <a:rPr lang="en-US" dirty="0"/>
              <a:t>between </a:t>
            </a:r>
            <a:r>
              <a:rPr lang="en-US" dirty="0" smtClean="0"/>
              <a:t>representational schema</a:t>
            </a:r>
            <a:endParaRPr lang="en-US" dirty="0"/>
          </a:p>
          <a:p>
            <a:r>
              <a:rPr lang="en-US" dirty="0" smtClean="0"/>
              <a:t>Abstracted models </a:t>
            </a:r>
            <a:r>
              <a:rPr lang="en-US" dirty="0"/>
              <a:t>of concepts and </a:t>
            </a:r>
            <a:r>
              <a:rPr lang="en-US" dirty="0" smtClean="0"/>
              <a:t>relationships</a:t>
            </a:r>
          </a:p>
          <a:p>
            <a:pPr lvl="1"/>
            <a:r>
              <a:rPr lang="en-US" dirty="0" smtClean="0"/>
              <a:t>Independent of representational schema</a:t>
            </a:r>
            <a:endParaRPr lang="en-US" dirty="0"/>
          </a:p>
          <a:p>
            <a:r>
              <a:rPr lang="en-US" dirty="0" smtClean="0"/>
              <a:t>Mappings </a:t>
            </a:r>
            <a:r>
              <a:rPr lang="en-US" dirty="0"/>
              <a:t>between the abstracted </a:t>
            </a:r>
            <a:r>
              <a:rPr lang="en-US" dirty="0" smtClean="0"/>
              <a:t>concepts </a:t>
            </a:r>
            <a:r>
              <a:rPr lang="en-US" dirty="0"/>
              <a:t>and </a:t>
            </a:r>
            <a:r>
              <a:rPr lang="en-US" dirty="0" smtClean="0"/>
              <a:t>representational schema</a:t>
            </a:r>
          </a:p>
          <a:p>
            <a:r>
              <a:rPr lang="en-US" dirty="0" smtClean="0"/>
              <a:t>Flexible vocabulary</a:t>
            </a:r>
          </a:p>
          <a:p>
            <a:pPr lvl="1"/>
            <a:r>
              <a:rPr lang="en-US" dirty="0" smtClean="0"/>
              <a:t>One concept </a:t>
            </a:r>
            <a:r>
              <a:rPr lang="en-US" dirty="0" smtClean="0">
                <a:sym typeface="Symbol"/>
              </a:rPr>
              <a:t> many terms</a:t>
            </a:r>
          </a:p>
          <a:p>
            <a:pPr lvl="1"/>
            <a:r>
              <a:rPr lang="en-US" dirty="0" smtClean="0">
                <a:sym typeface="Symbol"/>
              </a:rPr>
              <a:t>One term  many concepts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Versions </a:t>
            </a:r>
            <a:r>
              <a:rPr lang="en-US" dirty="0"/>
              <a:t>of </a:t>
            </a:r>
            <a:r>
              <a:rPr lang="en-US" dirty="0" smtClean="0"/>
              <a:t>representations and mappings </a:t>
            </a:r>
            <a:endParaRPr lang="en-US" dirty="0"/>
          </a:p>
          <a:p>
            <a:r>
              <a:rPr lang="en-US" dirty="0" smtClean="0"/>
              <a:t>Mappings </a:t>
            </a:r>
            <a:r>
              <a:rPr lang="en-US" dirty="0"/>
              <a:t>whose expression requires some form of computation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5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Realities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operations are not pure functions</a:t>
            </a:r>
          </a:p>
          <a:p>
            <a:pPr lvl="1"/>
            <a:r>
              <a:rPr lang="en-US" dirty="0" smtClean="0"/>
              <a:t>Operate on persistent state (information) managed by the service</a:t>
            </a:r>
          </a:p>
          <a:p>
            <a:r>
              <a:rPr lang="en-US" dirty="0" smtClean="0"/>
              <a:t>Operations are not independent</a:t>
            </a:r>
          </a:p>
          <a:p>
            <a:pPr lvl="1"/>
            <a:r>
              <a:rPr lang="en-US" dirty="0" smtClean="0"/>
              <a:t>Sequencing constraints, business rules</a:t>
            </a:r>
          </a:p>
          <a:p>
            <a:r>
              <a:rPr lang="en-US" dirty="0" smtClean="0"/>
              <a:t>Services often house cached data</a:t>
            </a:r>
          </a:p>
          <a:p>
            <a:pPr lvl="1"/>
            <a:r>
              <a:rPr lang="en-US" dirty="0" smtClean="0"/>
              <a:t>Cache update protocols and timing</a:t>
            </a:r>
          </a:p>
          <a:p>
            <a:pPr lvl="1"/>
            <a:r>
              <a:rPr lang="en-US" dirty="0" smtClean="0"/>
              <a:t>Impact on service operations</a:t>
            </a:r>
          </a:p>
          <a:p>
            <a:r>
              <a:rPr lang="en-US" dirty="0"/>
              <a:t>Vocabulary (terminology) varies and overloaded</a:t>
            </a:r>
          </a:p>
          <a:p>
            <a:pPr lvl="1"/>
            <a:r>
              <a:rPr lang="en-US" dirty="0"/>
              <a:t>Particularly between organizations</a:t>
            </a:r>
          </a:p>
          <a:p>
            <a:r>
              <a:rPr lang="en-US" dirty="0" smtClean="0"/>
              <a:t>Services evolve</a:t>
            </a:r>
          </a:p>
          <a:p>
            <a:pPr lvl="1"/>
            <a:r>
              <a:rPr lang="en-US" dirty="0" smtClean="0"/>
              <a:t>Versioning is important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10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Service-Related Model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Representation of:</a:t>
            </a:r>
          </a:p>
          <a:p>
            <a:pPr lvl="1"/>
            <a:r>
              <a:rPr lang="en-US" dirty="0" smtClean="0"/>
              <a:t>Services </a:t>
            </a:r>
            <a:r>
              <a:rPr lang="en-US" dirty="0"/>
              <a:t>and their interfaces</a:t>
            </a:r>
          </a:p>
          <a:p>
            <a:pPr lvl="1"/>
            <a:r>
              <a:rPr lang="en-US" dirty="0" smtClean="0"/>
              <a:t>Service </a:t>
            </a:r>
            <a:r>
              <a:rPr lang="en-US" dirty="0"/>
              <a:t>operations and their data structures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and state instances</a:t>
            </a:r>
          </a:p>
          <a:p>
            <a:pPr lvl="0"/>
            <a:r>
              <a:rPr lang="en-US" dirty="0" smtClean="0"/>
              <a:t>Relationship </a:t>
            </a:r>
            <a:r>
              <a:rPr lang="en-US" dirty="0"/>
              <a:t>between service </a:t>
            </a:r>
            <a:r>
              <a:rPr lang="en-US" dirty="0" smtClean="0"/>
              <a:t>operations and </a:t>
            </a:r>
            <a:r>
              <a:rPr lang="en-US" dirty="0"/>
              <a:t>service </a:t>
            </a:r>
            <a:r>
              <a:rPr lang="en-US" dirty="0" smtClean="0"/>
              <a:t>state</a:t>
            </a:r>
            <a:endParaRPr lang="en-US" dirty="0"/>
          </a:p>
          <a:p>
            <a:pPr lvl="0"/>
            <a:r>
              <a:rPr lang="en-US" dirty="0" smtClean="0"/>
              <a:t>Dependencies between </a:t>
            </a:r>
            <a:r>
              <a:rPr lang="en-US" dirty="0"/>
              <a:t>service </a:t>
            </a:r>
            <a:r>
              <a:rPr lang="en-US" dirty="0" smtClean="0"/>
              <a:t>operations</a:t>
            </a:r>
          </a:p>
          <a:p>
            <a:pPr lvl="0"/>
            <a:r>
              <a:rPr lang="en-US" dirty="0" smtClean="0"/>
              <a:t>Versions and </a:t>
            </a:r>
            <a:r>
              <a:rPr lang="en-US" dirty="0"/>
              <a:t>mappings between versions </a:t>
            </a:r>
          </a:p>
          <a:p>
            <a:pPr lvl="0"/>
            <a:r>
              <a:rPr lang="en-US" dirty="0"/>
              <a:t>Abstracted </a:t>
            </a:r>
            <a:r>
              <a:rPr lang="en-US" dirty="0" smtClean="0"/>
              <a:t>concepts related to services operations</a:t>
            </a:r>
            <a:endParaRPr lang="en-US" dirty="0"/>
          </a:p>
          <a:p>
            <a:pPr lvl="0"/>
            <a:r>
              <a:rPr lang="en-US" dirty="0"/>
              <a:t>Mappings between </a:t>
            </a:r>
            <a:r>
              <a:rPr lang="en-US" dirty="0" smtClean="0"/>
              <a:t>concepts and concrete service models</a:t>
            </a:r>
            <a:endParaRPr lang="en-US" dirty="0"/>
          </a:p>
          <a:p>
            <a:pPr lvl="0"/>
            <a:r>
              <a:rPr lang="en-US" dirty="0" smtClean="0"/>
              <a:t>Flexible vocabulary</a:t>
            </a:r>
          </a:p>
          <a:p>
            <a:pPr lvl="0"/>
            <a:r>
              <a:rPr lang="en-US" dirty="0" smtClean="0"/>
              <a:t>Mappings </a:t>
            </a:r>
            <a:r>
              <a:rPr lang="en-US" dirty="0"/>
              <a:t>whose expression requires some form of computation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4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(Service Utilization) Context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09" y="1076550"/>
            <a:ext cx="8005053" cy="5417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9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(Service Utilization) Realities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Services may be involved in multiple processes </a:t>
            </a:r>
          </a:p>
          <a:p>
            <a:r>
              <a:rPr lang="en-US" dirty="0" smtClean="0"/>
              <a:t>Protocol semantics must be understood</a:t>
            </a:r>
          </a:p>
          <a:p>
            <a:pPr lvl="1"/>
            <a:r>
              <a:rPr lang="en-US" dirty="0" smtClean="0"/>
              <a:t>REST, SOAP, XML over JMS, HTTP, file transfer, etc.</a:t>
            </a:r>
          </a:p>
          <a:p>
            <a:r>
              <a:rPr lang="en-US" dirty="0" smtClean="0"/>
              <a:t>Coordination must be understood</a:t>
            </a:r>
          </a:p>
          <a:p>
            <a:pPr lvl="1"/>
            <a:r>
              <a:rPr lang="en-US" dirty="0" smtClean="0"/>
              <a:t>Fire and forget to distributed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6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(Service Utilization) Model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Observable behavior of the service as viewed through its interfaces</a:t>
            </a:r>
          </a:p>
          <a:p>
            <a:pPr lvl="0"/>
            <a:r>
              <a:rPr lang="en-US" dirty="0"/>
              <a:t>Service usage scenarios</a:t>
            </a:r>
          </a:p>
          <a:p>
            <a:pPr lvl="0"/>
            <a:r>
              <a:rPr lang="en-US" dirty="0"/>
              <a:t>Sequencing and dependency constraints between service operations</a:t>
            </a:r>
          </a:p>
          <a:p>
            <a:pPr lvl="0"/>
            <a:r>
              <a:rPr lang="en-US" dirty="0"/>
              <a:t>Coordination of activities between components</a:t>
            </a:r>
          </a:p>
          <a:p>
            <a:pPr lvl="0"/>
            <a:r>
              <a:rPr lang="en-US" dirty="0"/>
              <a:t>Versions of observable behavior, usage scenarios, sequencing, and coordination</a:t>
            </a:r>
          </a:p>
          <a:p>
            <a:pPr lvl="0"/>
            <a:r>
              <a:rPr lang="en-US" dirty="0"/>
              <a:t>Mappings between versions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9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Can Satisfy Many Modeling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UML can represent concrete things</a:t>
            </a:r>
          </a:p>
          <a:p>
            <a:pPr lvl="1"/>
            <a:r>
              <a:rPr lang="en-US" dirty="0" smtClean="0"/>
              <a:t>Data structure schema</a:t>
            </a:r>
          </a:p>
          <a:p>
            <a:pPr lvl="1"/>
            <a:r>
              <a:rPr lang="en-US" dirty="0" smtClean="0"/>
              <a:t>Services, operations, state machines</a:t>
            </a:r>
          </a:p>
          <a:p>
            <a:r>
              <a:rPr lang="en-US" dirty="0" smtClean="0"/>
              <a:t> UML can represent abstractions</a:t>
            </a:r>
          </a:p>
          <a:p>
            <a:pPr lvl="1"/>
            <a:r>
              <a:rPr lang="en-US" dirty="0" smtClean="0"/>
              <a:t>Concepts and Relationships</a:t>
            </a:r>
          </a:p>
          <a:p>
            <a:pPr lvl="1"/>
            <a:endParaRPr lang="en-US" dirty="0"/>
          </a:p>
          <a:p>
            <a:pPr marL="0" indent="0" algn="ctr">
              <a:buNone/>
            </a:pPr>
            <a:r>
              <a:rPr lang="en-US" sz="3200" i="1" dirty="0" smtClean="0"/>
              <a:t>How do we model mappings and multiple vocabularies?</a:t>
            </a:r>
          </a:p>
        </p:txBody>
      </p:sp>
    </p:spTree>
    <p:extLst>
      <p:ext uri="{BB962C8B-B14F-4D97-AF65-F5344CB8AC3E}">
        <p14:creationId xmlns:p14="http://schemas.microsoft.com/office/powerpoint/2010/main" val="1819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Context: Interacting Systems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09" y="2057401"/>
            <a:ext cx="7056191" cy="1070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80963"/>
            <a:ext cx="8515350" cy="533400"/>
          </a:xfrm>
        </p:spPr>
        <p:txBody>
          <a:bodyPr/>
          <a:lstStyle/>
          <a:p>
            <a:r>
              <a:rPr lang="en-US" dirty="0" smtClean="0"/>
              <a:t>Semantics of Business Vocabulary and Rules (SBVR)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123025"/>
            <a:ext cx="8118475" cy="5098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11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80963"/>
            <a:ext cx="8515350" cy="533400"/>
          </a:xfrm>
        </p:spPr>
        <p:txBody>
          <a:bodyPr/>
          <a:lstStyle/>
          <a:p>
            <a:r>
              <a:rPr lang="en-US" dirty="0" smtClean="0"/>
              <a:t>Semantics of Business Vocabulary and Rules (SBVR)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123025"/>
            <a:ext cx="8118475" cy="5098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4969" y="914400"/>
            <a:ext cx="200501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Abstract concepts and relationships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27683" y="5080337"/>
            <a:ext cx="2438401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Concrete schema and other representations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 bwMode="auto">
          <a:xfrm>
            <a:off x="609600" y="2057400"/>
            <a:ext cx="533400" cy="9144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  <p:sp>
        <p:nvSpPr>
          <p:cNvPr id="9" name="Down Arrow 8"/>
          <p:cNvSpPr/>
          <p:nvPr/>
        </p:nvSpPr>
        <p:spPr bwMode="auto">
          <a:xfrm flipV="1">
            <a:off x="7010400" y="4325644"/>
            <a:ext cx="533400" cy="627355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1493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SBVR Can Complete the Modeling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SBVR can represent mappings (simple and complex)</a:t>
            </a:r>
          </a:p>
          <a:p>
            <a:r>
              <a:rPr lang="en-US" dirty="0" smtClean="0"/>
              <a:t>SBVR handles multiple vocabularies for concepts</a:t>
            </a:r>
          </a:p>
          <a:p>
            <a:r>
              <a:rPr lang="en-US" dirty="0" smtClean="0"/>
              <a:t>SBVR can be used to relate multiple UML representations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30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Uniform approach to modeling</a:t>
            </a:r>
          </a:p>
          <a:p>
            <a:pPr lvl="1"/>
            <a:r>
              <a:rPr lang="en-US" dirty="0" smtClean="0"/>
              <a:t>Abstract and concrete concepts and relationships</a:t>
            </a:r>
          </a:p>
          <a:p>
            <a:pPr lvl="2"/>
            <a:r>
              <a:rPr lang="en-US" dirty="0" smtClean="0"/>
              <a:t>Multiple domains with relationships</a:t>
            </a:r>
          </a:p>
          <a:p>
            <a:pPr lvl="1"/>
            <a:r>
              <a:rPr lang="en-US" dirty="0" smtClean="0"/>
              <a:t>Bi-directional Mappings</a:t>
            </a:r>
          </a:p>
          <a:p>
            <a:pPr lvl="2"/>
            <a:r>
              <a:rPr lang="en-US" dirty="0" smtClean="0"/>
              <a:t>Abstract </a:t>
            </a:r>
            <a:r>
              <a:rPr lang="en-US" dirty="0">
                <a:sym typeface="Symbol"/>
              </a:rPr>
              <a:t> </a:t>
            </a:r>
            <a:r>
              <a:rPr lang="en-US" dirty="0" smtClean="0"/>
              <a:t>concrete models</a:t>
            </a:r>
          </a:p>
          <a:p>
            <a:pPr lvl="2"/>
            <a:r>
              <a:rPr lang="en-US" dirty="0" smtClean="0"/>
              <a:t>Concrete</a:t>
            </a:r>
            <a:r>
              <a:rPr lang="en-US" dirty="0">
                <a:sym typeface="Symbol"/>
              </a:rPr>
              <a:t>  </a:t>
            </a:r>
            <a:r>
              <a:rPr lang="en-US" dirty="0" smtClean="0"/>
              <a:t>concrete models</a:t>
            </a:r>
          </a:p>
          <a:p>
            <a:pPr lvl="2"/>
            <a:r>
              <a:rPr lang="en-US" dirty="0" smtClean="0"/>
              <a:t>Concrete models </a:t>
            </a:r>
            <a:r>
              <a:rPr lang="en-US" dirty="0">
                <a:sym typeface="Symbol"/>
              </a:rPr>
              <a:t></a:t>
            </a:r>
            <a:r>
              <a:rPr lang="en-US" dirty="0" smtClean="0"/>
              <a:t> actual schema</a:t>
            </a:r>
          </a:p>
          <a:p>
            <a:pPr lvl="2"/>
            <a:r>
              <a:rPr lang="en-US" dirty="0" smtClean="0"/>
              <a:t>Schema </a:t>
            </a:r>
            <a:r>
              <a:rPr lang="en-US" dirty="0">
                <a:sym typeface="Symbol"/>
              </a:rPr>
              <a:t> </a:t>
            </a:r>
            <a:r>
              <a:rPr lang="en-US" dirty="0" smtClean="0"/>
              <a:t>schema mappings </a:t>
            </a:r>
          </a:p>
          <a:p>
            <a:pPr lvl="1"/>
            <a:r>
              <a:rPr lang="en-US" dirty="0" smtClean="0"/>
              <a:t>Versioning at all levels + mappings between versions</a:t>
            </a:r>
          </a:p>
          <a:p>
            <a:r>
              <a:rPr lang="en-US" dirty="0" smtClean="0"/>
              <a:t>Tooling</a:t>
            </a:r>
          </a:p>
          <a:p>
            <a:pPr lvl="1"/>
            <a:r>
              <a:rPr lang="en-US" dirty="0" smtClean="0"/>
              <a:t>Schema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Concrete model + schema-model mapping</a:t>
            </a:r>
          </a:p>
          <a:p>
            <a:pPr lvl="1"/>
            <a:r>
              <a:rPr lang="en-US" dirty="0" smtClean="0"/>
              <a:t>Concrete mappings </a:t>
            </a:r>
            <a:r>
              <a:rPr lang="en-US" dirty="0">
                <a:sym typeface="Symbol"/>
              </a:rPr>
              <a:t> </a:t>
            </a:r>
            <a:r>
              <a:rPr lang="en-US" dirty="0" smtClean="0">
                <a:sym typeface="Symbol"/>
              </a:rPr>
              <a:t>schema mappings (e.g. XSLT)</a:t>
            </a:r>
          </a:p>
          <a:p>
            <a:pPr lvl="1"/>
            <a:r>
              <a:rPr lang="en-US" dirty="0" smtClean="0"/>
              <a:t>Abstract mappings </a:t>
            </a:r>
            <a:r>
              <a:rPr lang="en-US" dirty="0" smtClean="0">
                <a:sym typeface="Symbol"/>
              </a:rPr>
              <a:t> concrete mappings</a:t>
            </a:r>
            <a:endParaRPr lang="en-US" dirty="0" smtClean="0"/>
          </a:p>
          <a:p>
            <a:pPr lvl="1"/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i="1" dirty="0" smtClean="0">
                <a:sym typeface="Symbol"/>
              </a:rPr>
              <a:t>UML and SBVR seem to have the required building blocks!</a:t>
            </a:r>
          </a:p>
        </p:txBody>
      </p:sp>
    </p:spTree>
    <p:extLst>
      <p:ext uri="{BB962C8B-B14F-4D97-AF65-F5344CB8AC3E}">
        <p14:creationId xmlns:p14="http://schemas.microsoft.com/office/powerpoint/2010/main" val="244391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Overlapping Information Views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1102783"/>
            <a:ext cx="7983537" cy="4459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026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Schemas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4" y="1219199"/>
            <a:ext cx="7983539" cy="426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868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</a:t>
            </a:r>
            <a:r>
              <a:rPr lang="en-US" dirty="0" smtClean="0"/>
              <a:t>Model: Conceptual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Concepts, relationships, key attributes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1819733"/>
            <a:ext cx="7983538" cy="448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788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Concepts to Representational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Concepts, relationships, key attributes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1819733"/>
            <a:ext cx="7983538" cy="448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Up-Down Arrow 5"/>
          <p:cNvSpPr/>
          <p:nvPr/>
        </p:nvSpPr>
        <p:spPr bwMode="auto">
          <a:xfrm>
            <a:off x="1676400" y="4572000"/>
            <a:ext cx="381000" cy="1143000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  <p:sp>
        <p:nvSpPr>
          <p:cNvPr id="7" name="Up-Down Arrow 6"/>
          <p:cNvSpPr/>
          <p:nvPr/>
        </p:nvSpPr>
        <p:spPr bwMode="auto">
          <a:xfrm>
            <a:off x="6705600" y="4762500"/>
            <a:ext cx="381000" cy="762000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  <p:sp>
        <p:nvSpPr>
          <p:cNvPr id="8" name="Up-Down Arrow 7"/>
          <p:cNvSpPr/>
          <p:nvPr/>
        </p:nvSpPr>
        <p:spPr bwMode="auto">
          <a:xfrm>
            <a:off x="4102894" y="4648634"/>
            <a:ext cx="381000" cy="989732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236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990600"/>
            <a:ext cx="8153400" cy="55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are not Uniform: Mapping is Required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 bwMode="auto">
          <a:xfrm>
            <a:off x="4038600" y="4877478"/>
            <a:ext cx="762000" cy="38100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7317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990600"/>
            <a:ext cx="7983538" cy="554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Representational Mappings Derived from Concepts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 bwMode="auto">
          <a:xfrm>
            <a:off x="2590800" y="3276600"/>
            <a:ext cx="685800" cy="30480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  <p:sp>
        <p:nvSpPr>
          <p:cNvPr id="7" name="Left-Right Arrow 6"/>
          <p:cNvSpPr/>
          <p:nvPr/>
        </p:nvSpPr>
        <p:spPr bwMode="auto">
          <a:xfrm>
            <a:off x="5257800" y="3276600"/>
            <a:ext cx="838200" cy="30480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  <p:sp>
        <p:nvSpPr>
          <p:cNvPr id="5" name="U-Turn Arrow 4"/>
          <p:cNvSpPr/>
          <p:nvPr/>
        </p:nvSpPr>
        <p:spPr bwMode="auto">
          <a:xfrm>
            <a:off x="2133600" y="2743200"/>
            <a:ext cx="4495800" cy="4572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9830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  <p:sp>
        <p:nvSpPr>
          <p:cNvPr id="8" name="Up-Down Arrow 7"/>
          <p:cNvSpPr/>
          <p:nvPr/>
        </p:nvSpPr>
        <p:spPr bwMode="auto">
          <a:xfrm>
            <a:off x="2811262" y="3581400"/>
            <a:ext cx="244876" cy="1034988"/>
          </a:xfrm>
          <a:prstGeom prst="upDown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  <p:sp>
        <p:nvSpPr>
          <p:cNvPr id="10" name="Up-Down Arrow 9"/>
          <p:cNvSpPr/>
          <p:nvPr/>
        </p:nvSpPr>
        <p:spPr bwMode="auto">
          <a:xfrm>
            <a:off x="5558531" y="3541079"/>
            <a:ext cx="236738" cy="1069021"/>
          </a:xfrm>
          <a:prstGeom prst="upDown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  <p:sp>
        <p:nvSpPr>
          <p:cNvPr id="11" name="Up-Down Arrow 10"/>
          <p:cNvSpPr/>
          <p:nvPr/>
        </p:nvSpPr>
        <p:spPr bwMode="auto">
          <a:xfrm>
            <a:off x="4191000" y="2895600"/>
            <a:ext cx="228600" cy="1714500"/>
          </a:xfrm>
          <a:prstGeom prst="upDown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7224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990600"/>
            <a:ext cx="7983538" cy="554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Mappings Derived from Abstractions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 bwMode="auto">
          <a:xfrm>
            <a:off x="4038600" y="4876800"/>
            <a:ext cx="685800" cy="30480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  <p:sp>
        <p:nvSpPr>
          <p:cNvPr id="11" name="Up-Down Arrow 10"/>
          <p:cNvSpPr/>
          <p:nvPr/>
        </p:nvSpPr>
        <p:spPr bwMode="auto">
          <a:xfrm>
            <a:off x="4255294" y="5105400"/>
            <a:ext cx="228600" cy="419100"/>
          </a:xfrm>
          <a:prstGeom prst="upDown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sym typeface="Wingdings" pitchFamily="3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9409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_PLAYLIST_COUNT" val="0"/>
  <p:tag name="PRESENTATION_PRESENTER_SLIDE_LEVEL" val="0"/>
  <p:tag name="PUBLISH_TITLE" val="TIBCOCorpPrez_121205_FromTom"/>
  <p:tag name="ARTICULATE_LOGO" val="(None selected)"/>
  <p:tag name="ARTICULATE_PRESENTER" val="(None selected)"/>
  <p:tag name="ARTICULATE_LMS" val="0"/>
  <p:tag name="ARTICULATE_TEMPLATE" val="Corporate Communications"/>
  <p:tag name="LMS_PUBLISH" val="No"/>
  <p:tag name="LAUNCHINNEWWINDOW" val="0"/>
  <p:tag name="LASTPUBLISHED" val="C:\Documents\Corporate\Presentations\Corporate Pitch May 2005\TIBCOCorpPrez_121205_FromTom\player.html"/>
  <p:tag name="MMPROD_THEME_BG_IMAGE" val=""/>
  <p:tag name="MMPROD_TAG_VCONFIG" val="PD94bWwgdmVyc2lvbj0iMS4wIiBlbmNvZGluZz0iVVRGLTgiPz4NCjxjb25maWd1cmF0aW9u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luaXRpYWxkaXNwbGF5bW9kZWlzbm9ybWFsIiB2YWx1ZT0idHJ1ZSIvPg0KCQk8dWlyZXBsYWNlIG5hbWU9ImxvZ28iIHZhbHVlPSIiLz4NCgkJPHVpcmVwbGFjZSBuYW1lPSJiZ2ltYWdlIiB2YWx1ZT0iIi8+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IHN1YnN0aXR1dGlvbjogJXAgPT0gcHJlc2VudGF0aW9uIHRpdGxlIC0tPg0KCQk8IS0tIHN1YnN0aXR1dGlvbjogJXMgPT0gc2xpZGUgdGl0bGUgLS0+DQoJCTwhLS0gc3Vic3RpdHV0aW9uOiAlbiA9PSBzbGlkZSBudW1iZXIgLS0+DQoJCTx1aXRleHQgbmFtZT0iQk9PS01BUksiIHZhbHVlPSJNYWNyb21lZGlhIEJyZWV6ZSAtICVwIi8+DQoJCTwhLS0gc3Vic3RpdHV0aW9uOiAlcCA9PSBwcmVzZW50YXRpb24gdGl0bGUgLS0+DQoJCTwhLS0gc3Vic3RpdHV0aW9uOiAlcyA9PSBzbGlkZSB0aXRsZSAtLT4NCgkJPCEtLSBzdWJzdGl0dXRpb246ICVuID09IHNsaWRlIG51bWJlciAtLT4NCgkJPHVpdGV4dCBuYW1lPSJCT09LTUFSS1NMSURFIiB2YWx1ZT0iTWFjcm9tZWRpYSBCcmVlemUgLSAlcCAlcyIvPg0KCQk8dWl0ZXh0IG5hbWU9IlNIT1dTSURFQkFSIiB2YWx1ZT0iU2hvdyBzaWRlYmFyIHRvIHBhcnRpY2lwYW50cyIvPg0KCQk8dWl0ZXh0IG5hbWU9IkRPQ1dSQVBfVElUTEUiIHZhbHVlPSJCcmVlemU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1hY3JvbWVkaWEgQnJlZXplIC0gJXAiLz4NCgkJPCEtLSBzdWJzdGl0dXRpb246ICVwID09IHByZXNlbnRhdGlvbiB0aXRsZSAtLT4NCgkJPCEtLSBzdWJzdGl0dXRpb246ICVzID09IHNsaWRlIHRpdGxlIC0tPg0KCQk8IS0tIHN1YnN0aXR1dGlvbjogJW4gPT0gc2xpZGUgbnVtYmVyIC0tPg0KCQk8dWl0ZXh0IG5hbWU9IkJPT0tNQVJLU0xJREUiIHZhbHVlPSJNYWNyb21lZGlhIEJyZWV6ZSAtICVwICVzIi8+DQoJCTx1aXRleHQgbmFtZT0iU0hPV1NJREVCQVIiIHZhbHVlPSJEZW4gVGVpbG5laG1lcm4gZGllIFNlaXRlbmxlaXN0ZSBhbnplaWdlbiIvPg0KCQk8dWl0ZXh0IG5hbWU9IkRPQ1dSQVBfVElUTEUiIHZhbHVlPSJCcmVlemUtQW5oYW5nIi8+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U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TWFjcm9tZWRpYSBCcmVlemUgLSAlcCIvPg0KCQk8IS0tIHN1YnN0aXR1dGlvbjogJXAgPT0gcHJlc2VudGF0aW9uIHRpdGxlIC0tPg0KCQk8IS0tIHN1YnN0aXR1dGlvbjogJXMgPT0gc2xpZGUgdGl0bGUgLS0+DQoJCTwhLS0gc3Vic3RpdHV0aW9uOiAlbiA9PSBzbGlkZSBudW1iZXIgLS0+DQoJCTx1aXRleHQgbmFtZT0iQk9PS01BUktTTElERSIgdmFsdWU9Ik1hY3JvbWVkaWEgQnJlZXplIC0gJXAgJXMiLz4NCgkJPHVpdGV4dCBuYW1lPSJTSE9XU0lERUJBUiIgdmFsdWU9Ik1vbnRyZXIgbCdlbmNhZHLDqSBhdXggcGFydGljaXBhbnRzIi8+DQoJCTx1aXRleHQgbmFtZT0iRE9DV1JBUF9USVRMRSIgdmFsdWU9IlBpw6hjZSBqb2ludGUgQnJlZXpl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TE9BRElORyIgdmFsdWU9IuODreODvOODieS4rSIvPg0KCQk8dWl0ZXh0IG5hbWU9IlNDUlVCQkFSU1RBVFVTX0JVRkZFUklORyIgdmFsdWU9IuODkOODg+ODleOCoeS4rSIvPg0KCQk8dWl0ZXh0IG5hbWU9IlNDUlVCQkFSU1RBVFVTX1FVRVNUSU9OIiB2YWx1ZT0i6LOq5ZWP44Gr562U44GI44Gm5LiL44GV44GEIi8+DQoJCTx1aXRleHQgbmFtZT0iU0NSVUJCQVJTVEFUVVNfUkVWSUVXUVVJWiIgdmFsdWU9IuOCr+OCpOOCuuOCkuODrOODk+ODpeODvOOBl+OBpuOBhOOBvuOBmSIvPg0KCQk8IS0tIHN1YnN0aXR1dGlvbjogJW0gPT0gbWludXRlcyByZW1haW5pbmcgLS0+DQoJCTwhLS0gc3Vic3RpdHV0aW9uOiAlcyA9PSBzZWNvbmRzIHJlbWFpbmluZyAtLT4NCgkJPHVpdGV4dCBuYW1lPSJFTEFQU0VEIiB2YWx1ZT0i5q6L44KKIDogJW0g5YiGICVzIOenkiIvPg0KCQk8dWl0ZXh0IG5hbWU9Ik5PVEZPVU5EIiB2YWx1ZT0i5L2V44KC6KaL44Gk44GL44KK44G+44Gb44KTIi8+DQoJCTx1aXRleHQgbmFtZT0iQVRUQUNITUVOVFMiIHZhbHVlPSLmt7vku5giLz4NCgkJPCEtLSBzdWJzdGl0dXRpb246ICVwID09IGN1cnJlbnQgc3BlYWtlcidzIHRpdGxlIC0tPg0KCQk8dWl0ZXh0IG5hbWU9IkJJT1dJTl9USVRMRSIgdmFsdWU9Iue1jOattCA6ICVwIi8+DQoJCTx1aXRleHQgbmFtZT0iQklPQlROX1RJVExFIiB2YWx1ZT0i57WM5q20Ii8+DQoJCTx1aXRleHQgbmFtZT0iRElWSURFUkJUTl9USVRMRSIgdmFsdWU9InwiLz4NCgkJPHVpdGV4dCBuYW1lPSJDT05UQUNUQlROX1RJVExFIiB2YWx1ZT0i44GK5ZWP44GE5ZCI44KP44Gb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SBzdWJzdGl0dXRpb246ICVwID09IHByZXNlbnRhdGlvbiB0aXRsZSAtLT4NCgkJPCEtLSBzdWJzdGl0dXRpb246ICVzID09IHNsaWRlIHRpdGxlIC0tPg0KCQk8IS0tIHN1YnN0aXR1dGlvbjogJW4gPT0gc2xpZGUgbnVtYmVyIC0tPg0KCQk8dWl0ZXh0IG5hbWU9IkJPT0tNQVJLIiB2YWx1ZT0iTWFjcm9tZWRpYSBCcmVlemUgLSAlcCIvPg0KCQk8IS0tIHN1YnN0aXR1dGlvbjogJXAgPT0gcHJlc2VudGF0aW9uIHRpdGxlIC0tPg0KCQk8IS0tIHN1YnN0aXR1dGlvbjogJXMgPT0gc2xpZGUgdGl0bGUgLS0+DQoJCTwhLS0gc3Vic3RpdHV0aW9uOiAlbiA9PSBzbGlkZSBudW1iZXIgLS0+DQoJCTx1aXRleHQgbmFtZT0iQk9PS01BUktTTElERSIgdmFsdWU9Ik1hY3JvbWVkaWEgQnJlZXplIC0gJXAgJXMiLz4NCgkJPHVpdGV4dCBuYW1lPSJTSE9XU0lERUJBUiIgdmFsdWU9IuOCteOCpOODieODkOODvOOCkuWPguWKoOiAheOBq+imi+OBm+OCiyIvPg0KCQk8dWl0ZXh0IG5hbWU9IkRPQ1dSQVBfVElUTEUiIHZhbHVlPSJCcmVlemU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0gc3Vic3RpdHV0aW9uOiAlcCA9PSBwcmVzZW50YXRpb24gdGl0bGUgLS0+DQoJCTwhLS0gc3Vic3RpdHV0aW9uOiAlcyA9PSBzbGlkZSB0aXRsZSAtLT4NCgkJPCEtLSBzdWJzdGl0dXRpb246ICVuID09IHNsaWRlIG51bWJlciAtLT4NCgkJPHVpdGV4dCBuYW1lPSJCT09LTUFSSyIgdmFsdWU9Ik1hY3JvbWVkaWEgQnJlZXplIC0gJXAiLz4NCgkJPCEtLSBzdWJzdGl0dXRpb246ICVwID09IHByZXNlbnRhdGlvbiB0aXRsZSAtLT4NCgkJPCEtLSBzdWJzdGl0dXRpb246ICVzID09IHNsaWRlIHRpdGxlIC0tPg0KCQk8IS0tIHN1YnN0aXR1dGlvbjogJW4gPT0gc2xpZGUgbnVtYmVyIC0tPg0KCQk8dWl0ZXh0IG5hbWU9IkJPT0tNQVJLU0xJREUiIHZhbHVlPSJNYWNyb21lZGlhIEJyZWV6ZSAtICVwICVzIi8+DQoJCTx1aXRleHQgbmFtZT0iU0hPV1NJREVCQVIiIHZhbHVlPSLssLjsl6zsnpDsl5Dqsowg7IS466GcIOunieuMgCDrs7TsnbTquLAiLz4NCgkJPHVpdGV4dCBuYW1lPSJET0NXUkFQX1RJVExFIiB2YWx1ZT0iQnJlZXplIO2MjOydvCDssqjrtoAiLz4NCgkJPHVpdGV4dCBuYW1lPSJET0NXUkFQX01TRyIgdmFsdWU9IuuCtCDsu7Ttk6jthLDsl5Ag7KCA7J6lIi8+DQoJCTx1aXRleHQgbmFtZT0iRE9DV1JBUF9QUk9NUFQiIHZhbHVlPSLtgbTrpq3tlZjsl6wg64uk7Jq066Gc65OcIi8+DQoJPC9sYW5ndWFnZT4NCjwvY29uZmlndXJhdGlvbj4NCg=="/>
  <p:tag name="MMPROD_UIDATA" val="&lt;database version=&quot;6.0&quot;&gt;&lt;object type=&quot;1&quot; unique_id=&quot;10001&quot;&gt;&lt;property id=&quot;20139&quot; value=&quot;%n. %s&quot;/&gt;&lt;property id=&quot;20141&quot; value=&quot;TIBCO Corp Presentation Training&quot;/&gt;&lt;property id=&quot;20142&quot; value=&quot;This tool is to help familiarize yourself with the new TIBCO corporate presentation&quot;/&gt;&lt;property id=&quot;20144&quot; value=&quot;1&quot;/&gt;&lt;property id=&quot;20146&quot; value=&quot;0&quot;/&gt;&lt;property id=&quot;20147&quot; value=&quot;0&quot;/&gt;&lt;property id=&quot;20148&quot; value=&quot;2&quot;/&gt;&lt;property id=&quot;20180&quot; value=&quot;0&quot;/&gt;&lt;property id=&quot;20181&quot; value=&quot;0&quot;/&gt;&lt;property id=&quot;20191&quot; value=&quot;tibco.breezecentral.com&quot;/&gt;&lt;property id=&quot;20192&quot; value=&quot;tibco.breezecentral.com&quot;/&gt;&lt;property id=&quot;20193&quot; value=&quot;0&quot;/&gt;&lt;property id=&quot;20224&quot; value=&quot;C:\Documents and Settings\sfingerh\My Documents\My Breeze Presentations\CorpPresTraining&quot;/&gt;&lt;property id=&quot;20250&quot; value=&quot;0&quot;/&gt;&lt;property id=&quot;20251&quot; value=&quot;0&quot;/&gt;&lt;property id=&quot;20259&quot; value=&quot;0&quot;/&gt;&lt;property id=&quot;20262&quot; value=&quot;88859897&quot;/&gt;&lt;object type=&quot;4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Corporate Overview&amp;quot;&quot;/&gt;&lt;property id=&quot;20303&quot; value=&quot;-1&quot;/&gt;&lt;property id=&quot;20307&quot; value=&quot;551&quot;/&gt;&lt;property id=&quot;20309&quot; value=&quot;-1&quot;/&gt;&lt;/object&gt;&lt;object type=&quot;3&quot; unique_id=&quot;10005&quot;&gt;&lt;property id=&quot;20148&quot; value=&quot;5&quot;/&gt;&lt;property id=&quot;20300&quot; value=&quot;Slide 3 - &amp;quot;Who We Are and What We Do&amp;quot;&quot;/&gt;&lt;property id=&quot;20303&quot; value=&quot;-1&quot;/&gt;&lt;property id=&quot;20307&quot; value=&quot;614&quot;/&gt;&lt;property id=&quot;20309&quot; value=&quot;-1&quot;/&gt;&lt;/object&gt;&lt;object type=&quot;3&quot; unique_id=&quot;10006&quot;&gt;&lt;property id=&quot;20148&quot; value=&quot;5&quot;/&gt;&lt;property id=&quot;20300&quot; value=&quot;Slide 4 - &amp;quot;Competitive Forces Driving Acceleration&amp;quot;&quot;/&gt;&lt;property id=&quot;20303&quot; value=&quot;-1&quot;/&gt;&lt;property id=&quot;20307&quot; value=&quot;601&quot;/&gt;&lt;property id=&quot;20309&quot; value=&quot;-1&quot;/&gt;&lt;/object&gt;&lt;object type=&quot;3&quot; unique_id=&quot;10007&quot;&gt;&lt;property id=&quot;20148&quot; value=&quot;5&quot;/&gt;&lt;property id=&quot;20300&quot; value=&quot;Slide 5 - &amp;quot;Trusted by Thousands of Companies&amp;quot;&quot;/&gt;&lt;property id=&quot;20303&quot; value=&quot;-1&quot;/&gt;&lt;property id=&quot;20307&quot; value=&quot;599&quot;/&gt;&lt;property id=&quot;20309&quot; value=&quot;-1&quot;/&gt;&lt;/object&gt;&lt;object type=&quot;3&quot; unique_id=&quot;10008&quot;&gt;&lt;property id=&quot;20148&quot; value=&quot;5&quot;/&gt;&lt;property id=&quot;20300&quot; value=&quot;Slide 6 - &amp;quot;Delivering Value to Top Management&amp;quot;&quot;/&gt;&lt;property id=&quot;20303&quot; value=&quot;-1&quot;/&gt;&lt;property id=&quot;20307&quot; value=&quot;610&quot;/&gt;&lt;property id=&quot;20309&quot; value=&quot;-1&quot;/&gt;&lt;/object&gt;&lt;object type=&quot;3&quot; unique_id=&quot;10009&quot;&gt;&lt;property id=&quot;20148&quot; value=&quot;5&quot;/&gt;&lt;property id=&quot;20300&quot; value=&quot;Slide 7 - &amp;quot;Leadership Recognized by Top Analysts&amp;quot;&quot;/&gt;&lt;property id=&quot;20303&quot; value=&quot;-1&quot;/&gt;&lt;property id=&quot;20307&quot; value=&quot;590&quot;/&gt;&lt;property id=&quot;20309&quot; value=&quot;-1&quot;/&gt;&lt;/object&gt;&lt;object type=&quot;3&quot; unique_id=&quot;10010&quot;&gt;&lt;property id=&quot;20148&quot; value=&quot;5&quot;/&gt;&lt;property id=&quot;20300&quot; value=&quot;Slide 8 - &amp;quot;How TIBCO Delivers for Customers&amp;quot;&quot;/&gt;&lt;property id=&quot;20303&quot; value=&quot;-1&quot;/&gt;&lt;property id=&quot;20307&quot; value=&quot;589&quot;/&gt;&lt;property id=&quot;20309&quot; value=&quot;-1&quot;/&gt;&lt;/object&gt;&lt;object type=&quot;3&quot; unique_id=&quot;10011&quot;&gt;&lt;property id=&quot;20148&quot; value=&quot;5&quot;/&gt;&lt;property id=&quot;20300&quot; value=&quot;Slide 9 - &amp;quot;How TIBCO Delivers: SOA&amp;quot;&quot;/&gt;&lt;property id=&quot;20303&quot; value=&quot;-1&quot;/&gt;&lt;property id=&quot;20307&quot; value=&quot;606&quot;/&gt;&lt;property id=&quot;20309&quot; value=&quot;-1&quot;/&gt;&lt;/object&gt;&lt;object type=&quot;3&quot; unique_id=&quot;10012&quot;&gt;&lt;property id=&quot;20148&quot; value=&quot;5&quot;/&gt;&lt;property id=&quot;20300&quot; value=&quot;Slide 10 - &amp;quot;How TIBCO Delivers: BPM&amp;quot;&quot;/&gt;&lt;property id=&quot;20303&quot; value=&quot;-1&quot;/&gt;&lt;property id=&quot;20307&quot; value=&quot;607&quot;/&gt;&lt;property id=&quot;20309&quot; value=&quot;-1&quot;/&gt;&lt;/object&gt;&lt;object type=&quot;3&quot; unique_id=&quot;10013&quot;&gt;&lt;property id=&quot;20148&quot; value=&quot;5&quot;/&gt;&lt;property id=&quot;20300&quot; value=&quot;Slide 11 - &amp;quot;How TIBCO Delivers: Business Optimization&amp;quot;&quot;/&gt;&lt;property id=&quot;20303&quot; value=&quot;-1&quot;/&gt;&lt;property id=&quot;20307&quot; value=&quot;608&quot;/&gt;&lt;property id=&quot;20309&quot; value=&quot;-1&quot;/&gt;&lt;/object&gt;&lt;object type=&quot;3&quot; unique_id=&quot;10014&quot;&gt;&lt;property id=&quot;20148&quot; value=&quot;5&quot;/&gt;&lt;property id=&quot;20300&quot; value=&quot;Slide 12 - &amp;quot;The TIBCO Advantage: Solving the Three Vs&amp;quot;&quot;/&gt;&lt;property id=&quot;20303&quot; value=&quot;-1&quot;/&gt;&lt;property id=&quot;20307&quot; value=&quot;609&quot;/&gt;&lt;property id=&quot;20309&quot; value=&quot;-1&quot;/&gt;&lt;/object&gt;&lt;object type=&quot;3&quot; unique_id=&quot;10015&quot;&gt;&lt;property id=&quot;20148&quot; value=&quot;5&quot;/&gt;&lt;property id=&quot;20300&quot; value=&quot;Slide 13 - &amp;quot;The TIBCO Advantage&amp;quot;&quot;/&gt;&lt;property id=&quot;20303&quot; value=&quot;-1&quot;/&gt;&lt;property id=&quot;20307&quot; value=&quot;585&quot;/&gt;&lt;property id=&quot;20309&quot; value=&quot;-1&quot;/&gt;&lt;/object&gt;&lt;object type=&quot;3&quot; unique_id=&quot;10016&quot;&gt;&lt;property id=&quot;20148&quot; value=&quot;5&quot;/&gt;&lt;property id=&quot;20300&quot; value=&quot;Slide 14 - &amp;quot;TIBCO’s Past, Present and Future&amp;quot;&quot;/&gt;&lt;property id=&quot;20303&quot; value=&quot;-1&quot;/&gt;&lt;property id=&quot;20307&quot; value=&quot;613&quot;/&gt;&lt;property id=&quot;20309&quot; value=&quot;-1&quot;/&gt;&lt;/object&gt;&lt;object type=&quot;3&quot; unique_id=&quot;10017&quot;&gt;&lt;property id=&quot;20148&quot; value=&quot;5&quot;/&gt;&lt;property id=&quot;20300&quot; value=&quot;Slide 15 - &amp;quot;Why TIBCO: In the Words of our Customers&amp;quot;&quot;/&gt;&lt;property id=&quot;20303&quot; value=&quot;-1&quot;/&gt;&lt;property id=&quot;20307&quot; value=&quot;612&quot;/&gt;&lt;property id=&quot;20309&quot; value=&quot;-1&quot;/&gt;&lt;/object&gt;&lt;object type=&quot;3&quot; unique_id=&quot;10018&quot;&gt;&lt;property id=&quot;20148&quot; value=&quot;5&quot;/&gt;&lt;property id=&quot;20300&quot; value=&quot;Slide 16 - &amp;quot;Thanks for Your&amp;#x0D;&amp;#x0A;Valuable Time&amp;quot;&quot;/&gt;&lt;property id=&quot;20303&quot; value=&quot;-1&quot;/&gt;&lt;property id=&quot;20307&quot; value=&quot;616&quot;/&gt;&lt;property id=&quot;20309&quot; value=&quot;-1&quot;/&gt;&lt;/object&gt;&lt;object type=&quot;3&quot; unique_id=&quot;10038&quot;&gt;&lt;property id=&quot;20148&quot; value=&quot;5&quot;/&gt;&lt;property id=&quot;20300&quot; value=&quot;Slide 1 - &amp;quot;Training on Presenting the&amp;#x0D;&amp;#x0A;TIBCO Corporate Overview&amp;quot;&quot;/&gt;&lt;property id=&quot;20307&quot; value=&quot;617&quot;/&gt;&lt;property id=&quot;20309&quot; value=&quot;-1&quot;/&gt;&lt;/object&gt;&lt;/object&gt;&lt;object type=&quot;8&quot; unique_id=&quot;10019&quot;&gt;&lt;/object&gt;&lt;/object&gt;&lt;/database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  <p:tag name="ARTICULATE_VIEW_MODE" val="2"/>
  <p:tag name="PPSNARRATION" val="1,592133569,C:\presentations\Corp Pitch Work\Pitch\TIBCOCorpPres010906.ppc"/>
</p:tagLst>
</file>

<file path=ppt/theme/theme1.xml><?xml version="1.0" encoding="utf-8"?>
<a:theme xmlns:a="http://schemas.openxmlformats.org/drawingml/2006/main" name="TIBCO Corporate PPT Template July 2008 FINAL">
  <a:themeElements>
    <a:clrScheme name="TIBCOPowerpointTemplate_081604 14">
      <a:dk1>
        <a:srgbClr val="4D4D4D"/>
      </a:dk1>
      <a:lt1>
        <a:srgbClr val="FFFFFF"/>
      </a:lt1>
      <a:dk2>
        <a:srgbClr val="333399"/>
      </a:dk2>
      <a:lt2>
        <a:srgbClr val="DC8300"/>
      </a:lt2>
      <a:accent1>
        <a:srgbClr val="C80000"/>
      </a:accent1>
      <a:accent2>
        <a:srgbClr val="CDB655"/>
      </a:accent2>
      <a:accent3>
        <a:srgbClr val="FFFFFF"/>
      </a:accent3>
      <a:accent4>
        <a:srgbClr val="404040"/>
      </a:accent4>
      <a:accent5>
        <a:srgbClr val="E0AAAA"/>
      </a:accent5>
      <a:accent6>
        <a:srgbClr val="BAA54C"/>
      </a:accent6>
      <a:hlink>
        <a:srgbClr val="24AACE"/>
      </a:hlink>
      <a:folHlink>
        <a:srgbClr val="808000"/>
      </a:folHlink>
    </a:clrScheme>
    <a:fontScheme name="TIBCOPowerpointTemplate_08160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sym typeface="Wingdings" pitchFamily="32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sym typeface="Wingdings" pitchFamily="32" charset="2"/>
          </a:defRPr>
        </a:defPPr>
      </a:lstStyle>
    </a:lnDef>
  </a:objectDefaults>
  <a:extraClrSchemeLst>
    <a:extraClrScheme>
      <a:clrScheme name="TIBCOPowerpointTemplate_0816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BCOPowerpointTemplate_08160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BCOPowerpointTemplate_08160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BCOPowerpointTemplate_08160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BCOPowerpointTemplate_08160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BCOPowerpointTemplate_08160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BCOPowerpointTemplate_08160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BCOPowerpointTemplate_08160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BCOPowerpointTemplate_08160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BCOPowerpointTemplate_08160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BCOPowerpointTemplate_08160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BCOPowerpointTemplate_08160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BCOPowerpointTemplate_081604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8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2AAAA"/>
        </a:accent5>
        <a:accent6>
          <a:srgbClr val="2D2D8A"/>
        </a:accent6>
        <a:hlink>
          <a:srgbClr val="0066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BCOPowerpointTemplate_081604 14">
        <a:dk1>
          <a:srgbClr val="4D4D4D"/>
        </a:dk1>
        <a:lt1>
          <a:srgbClr val="FFFFFF"/>
        </a:lt1>
        <a:dk2>
          <a:srgbClr val="333399"/>
        </a:dk2>
        <a:lt2>
          <a:srgbClr val="DC8300"/>
        </a:lt2>
        <a:accent1>
          <a:srgbClr val="C80000"/>
        </a:accent1>
        <a:accent2>
          <a:srgbClr val="CDB655"/>
        </a:accent2>
        <a:accent3>
          <a:srgbClr val="FFFFFF"/>
        </a:accent3>
        <a:accent4>
          <a:srgbClr val="404040"/>
        </a:accent4>
        <a:accent5>
          <a:srgbClr val="E0AAAA"/>
        </a:accent5>
        <a:accent6>
          <a:srgbClr val="BAA54C"/>
        </a:accent6>
        <a:hlink>
          <a:srgbClr val="24AACE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900EE4B5F2654AAB0FB51BD3704386" ma:contentTypeVersion="1" ma:contentTypeDescription="Create a new document." ma:contentTypeScope="" ma:versionID="8b791d8df47bdcc7ff9c55f9b3e83522">
  <xsd:schema xmlns:xsd="http://www.w3.org/2001/XMLSchema" xmlns:p="http://schemas.microsoft.com/office/2006/metadata/properties" xmlns:ns3="711eb570-68e8-44c9-b315-3a5d72c40352" targetNamespace="http://schemas.microsoft.com/office/2006/metadata/properties" ma:root="true" ma:fieldsID="1972781d408f5b33d3c35a42a7993060" ns3:_="">
    <xsd:import namespace="711eb570-68e8-44c9-b315-3a5d72c40352"/>
    <xsd:element name="properties">
      <xsd:complexType>
        <xsd:sequence>
          <xsd:element name="documentManagement">
            <xsd:complexType>
              <xsd:all>
                <xsd:element ref="ns3:d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11eb570-68e8-44c9-b315-3a5d72c40352" elementFormDefault="qualified">
    <xsd:import namespace="http://schemas.microsoft.com/office/2006/documentManagement/types"/>
    <xsd:element name="des" ma:index="8" nillable="true" ma:displayName="des" ma:internalName="de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des xmlns="711eb570-68e8-44c9-b315-3a5d72c40352">July 2008</des>
  </documentManagement>
</p:properties>
</file>

<file path=customXml/itemProps1.xml><?xml version="1.0" encoding="utf-8"?>
<ds:datastoreItem xmlns:ds="http://schemas.openxmlformats.org/officeDocument/2006/customXml" ds:itemID="{4C667138-4A97-43A2-80B4-A251D9B4C6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1eb570-68e8-44c9-b315-3a5d72c4035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A700144-D791-4558-8800-7F59D2BC367E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F399182-9681-4735-9EBA-E835B2CCEC4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0028D01-C1AE-4FAF-A4A3-38B23598004C}">
  <ds:schemaRefs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www.w3.org/XML/1998/namespace"/>
    <ds:schemaRef ds:uri="711eb570-68e8-44c9-b315-3a5d72c40352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TIBCO Corporate PPT Template July 2008 FINAL</Template>
  <TotalTime>1210</TotalTime>
  <Words>610</Words>
  <Application>Microsoft Office PowerPoint</Application>
  <PresentationFormat>On-screen Show (4:3)</PresentationFormat>
  <Paragraphs>112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TIBCO Corporate PPT Template July 2008 FINAL</vt:lpstr>
      <vt:lpstr>Towards a  Model-Based Characterization of Data and Services Integration</vt:lpstr>
      <vt:lpstr>Context: Interacting Systems</vt:lpstr>
      <vt:lpstr>Overlapping Information Views</vt:lpstr>
      <vt:lpstr>Multiple Schemas</vt:lpstr>
      <vt:lpstr>Domain Model: Conceptual Abstraction</vt:lpstr>
      <vt:lpstr>Mapping Concepts to Representational Schema</vt:lpstr>
      <vt:lpstr>Concepts are not Uniform: Mapping is Required</vt:lpstr>
      <vt:lpstr>Representational Mappings Derived from Concepts</vt:lpstr>
      <vt:lpstr>Conceptual Mappings Derived from Abstractions</vt:lpstr>
      <vt:lpstr>Information has an Inherent Network Structure</vt:lpstr>
      <vt:lpstr>Communication Schemas Tend To Be Tree Structured</vt:lpstr>
      <vt:lpstr>Information Realities</vt:lpstr>
      <vt:lpstr>Data-Related Model Requirements</vt:lpstr>
      <vt:lpstr>Service Realities</vt:lpstr>
      <vt:lpstr>Service-Related Model Requirements</vt:lpstr>
      <vt:lpstr>Process (Service Utilization) Context</vt:lpstr>
      <vt:lpstr>Process (Service Utilization) Realities</vt:lpstr>
      <vt:lpstr>Process (Service Utilization) Model Requirements</vt:lpstr>
      <vt:lpstr>UML Can Satisfy Many Modeling Requirements</vt:lpstr>
      <vt:lpstr>Semantics of Business Vocabulary and Rules (SBVR)</vt:lpstr>
      <vt:lpstr>Semantics of Business Vocabulary and Rules (SBVR)</vt:lpstr>
      <vt:lpstr>SBVR Can Complete the Modeling Picture</vt:lpstr>
      <vt:lpstr>What We Need</vt:lpstr>
    </vt:vector>
  </TitlesOfParts>
  <Company>Tibco Software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  Model-Based Characterization of Data and Services Integration</dc:title>
  <dc:subject>TIBCO Corporate Presentation</dc:subject>
  <dc:creator>Paul C. Brown</dc:creator>
  <cp:keywords>tibco, corporate overview</cp:keywords>
  <cp:lastModifiedBy>Paul C. Brown</cp:lastModifiedBy>
  <cp:revision>19</cp:revision>
  <dcterms:created xsi:type="dcterms:W3CDTF">2011-10-17T18:31:16Z</dcterms:created>
  <dcterms:modified xsi:type="dcterms:W3CDTF">2011-10-18T15:09:41Z</dcterms:modified>
  <cp:category>Enterprise Software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TIBCOCorpPrez_121205_FromTom</vt:lpwstr>
  </property>
  <property fmtid="{D5CDD505-2E9C-101B-9397-08002B2CF9AE}" pid="3" name="ContentType">
    <vt:lpwstr>Document</vt:lpwstr>
  </property>
</Properties>
</file>