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2" r:id="rId3"/>
    <p:sldId id="264" r:id="rId4"/>
    <p:sldId id="265" r:id="rId5"/>
    <p:sldId id="266" r:id="rId6"/>
    <p:sldId id="267" r:id="rId7"/>
    <p:sldId id="257" r:id="rId8"/>
    <p:sldId id="258" r:id="rId9"/>
    <p:sldId id="269" r:id="rId10"/>
    <p:sldId id="270" r:id="rId11"/>
    <p:sldId id="271" r:id="rId12"/>
    <p:sldId id="272" r:id="rId13"/>
    <p:sldId id="259" r:id="rId14"/>
    <p:sldId id="261" r:id="rId15"/>
    <p:sldId id="26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49" autoAdjust="0"/>
  </p:normalViewPr>
  <p:slideViewPr>
    <p:cSldViewPr>
      <p:cViewPr varScale="1">
        <p:scale>
          <a:sx n="67" d="100"/>
          <a:sy n="67" d="100"/>
        </p:scale>
        <p:origin x="-9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056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6.xml"/><Relationship Id="rId7" Type="http://schemas.openxmlformats.org/officeDocument/2006/relationships/slide" Target="slides/slide13.xml"/><Relationship Id="rId2" Type="http://schemas.openxmlformats.org/officeDocument/2006/relationships/slide" Target="slides/slide5.xml"/><Relationship Id="rId1" Type="http://schemas.openxmlformats.org/officeDocument/2006/relationships/slide" Target="slides/slide4.xml"/><Relationship Id="rId6" Type="http://schemas.openxmlformats.org/officeDocument/2006/relationships/slide" Target="slides/slide10.xml"/><Relationship Id="rId5" Type="http://schemas.openxmlformats.org/officeDocument/2006/relationships/slide" Target="slides/slide8.xml"/><Relationship Id="rId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73BF08-8492-4166-9257-22AF8C37E2D1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71CCAC-6153-4731-99D0-2C70C8014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61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10/20/2011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10/20/2011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10/20/2011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10/20/2011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10/20/2011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10/20/2011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10/20/2011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‹#›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eith.boone@ge.co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295400"/>
            <a:ext cx="68580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CDA</a:t>
            </a:r>
            <a:r>
              <a:rPr lang="en-US" baseline="30000" dirty="0" smtClean="0"/>
              <a:t>®</a:t>
            </a:r>
            <a:r>
              <a:rPr lang="en-US" dirty="0" smtClean="0"/>
              <a:t> </a:t>
            </a:r>
            <a:r>
              <a:rPr lang="en-US" dirty="0" smtClean="0"/>
              <a:t>Release 2.0 compared to </a:t>
            </a:r>
            <a:br>
              <a:rPr lang="en-US" dirty="0" smtClean="0"/>
            </a:br>
            <a:r>
              <a:rPr lang="en-US" dirty="0" smtClean="0"/>
              <a:t>HTML 5 and </a:t>
            </a:r>
            <a:r>
              <a:rPr lang="en-US" dirty="0" err="1" smtClean="0"/>
              <a:t>Microdata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029200"/>
            <a:ext cx="6858000" cy="685800"/>
          </a:xfrm>
        </p:spPr>
        <p:txBody>
          <a:bodyPr>
            <a:noAutofit/>
          </a:bodyPr>
          <a:lstStyle/>
          <a:p>
            <a:r>
              <a:rPr lang="en-US" sz="1600" dirty="0" smtClean="0"/>
              <a:t>W3C Workshop on Data and Services Integration</a:t>
            </a:r>
          </a:p>
          <a:p>
            <a:r>
              <a:rPr lang="en-US" sz="1600" dirty="0" smtClean="0"/>
              <a:t>October 21, 2011</a:t>
            </a:r>
            <a:endParaRPr lang="en-US" sz="1600" dirty="0" smtClean="0"/>
          </a:p>
        </p:txBody>
      </p:sp>
      <p:pic>
        <p:nvPicPr>
          <p:cNvPr id="4" name="Picture 13" descr="HL7 International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143000"/>
            <a:ext cx="1109662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285875" y="3733800"/>
            <a:ext cx="6858000" cy="990600"/>
          </a:xfrm>
          <a:prstGeom prst="rect">
            <a:avLst/>
          </a:prstGeom>
        </p:spPr>
        <p:txBody>
          <a:bodyPr vert="horz" anchor="t" anchorCtr="0">
            <a:normAutofit fontScale="97500"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95399" y="3743622"/>
            <a:ext cx="68484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/>
              <a:t>Keith W. </a:t>
            </a:r>
            <a:r>
              <a:rPr lang="en-US" dirty="0" smtClean="0"/>
              <a:t>Boone</a:t>
            </a:r>
          </a:p>
          <a:p>
            <a:pPr algn="r"/>
            <a:r>
              <a:rPr lang="en-US" dirty="0" smtClean="0"/>
              <a:t>Standards </a:t>
            </a:r>
            <a:r>
              <a:rPr lang="en-US" dirty="0"/>
              <a:t>Architect, GE </a:t>
            </a:r>
            <a:r>
              <a:rPr lang="en-US" dirty="0" smtClean="0"/>
              <a:t>Healthcare</a:t>
            </a:r>
          </a:p>
          <a:p>
            <a:pPr algn="r"/>
            <a:r>
              <a:rPr lang="en-US" dirty="0" smtClean="0"/>
              <a:t>Member, HL7 Board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hlinkClick r:id="rId3"/>
              </a:rPr>
              <a:t>keith.boone@ge.com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26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Inside the </a:t>
            </a:r>
            <a:r>
              <a:rPr lang="en-US" dirty="0" smtClean="0"/>
              <a:t>HTML 5 </a:t>
            </a:r>
            <a:r>
              <a:rPr lang="en-US" dirty="0" smtClean="0"/>
              <a:t>Content (Header)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52525"/>
            <a:ext cx="8534400" cy="5715000"/>
          </a:xfrm>
        </p:spPr>
        <p:txBody>
          <a:bodyPr>
            <a:noAutofit/>
          </a:bodyPr>
          <a:lstStyle/>
          <a:p>
            <a:pPr marL="0" indent="0" defTabSz="228600">
              <a:buNone/>
            </a:pPr>
            <a:r>
              <a:rPr lang="en-US" sz="1400" dirty="0">
                <a:solidFill>
                  <a:srgbClr val="000096"/>
                </a:solidFill>
                <a:latin typeface="+mj-lt"/>
              </a:rPr>
              <a:t>&lt;article</a:t>
            </a:r>
            <a:r>
              <a:rPr lang="en-US" sz="1400" dirty="0">
                <a:solidFill>
                  <a:srgbClr val="F5844C"/>
                </a:solidFill>
                <a:latin typeface="+mj-lt"/>
              </a:rPr>
              <a:t> </a:t>
            </a:r>
            <a:r>
              <a:rPr lang="en-US" sz="1400" dirty="0" err="1">
                <a:solidFill>
                  <a:srgbClr val="F5844C"/>
                </a:solidFill>
                <a:latin typeface="+mj-lt"/>
              </a:rPr>
              <a:t>itemscope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</a:t>
            </a:r>
            <a:r>
              <a:rPr lang="en-US" sz="1400" dirty="0" err="1" smtClean="0">
                <a:solidFill>
                  <a:srgbClr val="993300"/>
                </a:solidFill>
                <a:latin typeface="+mj-lt"/>
              </a:rPr>
              <a:t>itemscope</a:t>
            </a:r>
            <a:r>
              <a:rPr lang="en-US" sz="1400" dirty="0" smtClean="0">
                <a:solidFill>
                  <a:srgbClr val="993300"/>
                </a:solidFill>
                <a:latin typeface="+mj-lt"/>
              </a:rPr>
              <a:t>“</a:t>
            </a:r>
            <a:r>
              <a:rPr lang="en-US" sz="1400" dirty="0" smtClean="0">
                <a:solidFill>
                  <a:srgbClr val="F5844C"/>
                </a:solidFill>
                <a:latin typeface="+mj-lt"/>
              </a:rPr>
              <a:t>  </a:t>
            </a:r>
            <a:r>
              <a:rPr lang="en-US" sz="1400" dirty="0" err="1">
                <a:solidFill>
                  <a:srgbClr val="F5844C"/>
                </a:solidFill>
                <a:latin typeface="+mj-lt"/>
              </a:rPr>
              <a:t>itemtype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</a:t>
            </a:r>
            <a:r>
              <a:rPr lang="en-US" sz="1400" dirty="0" smtClean="0">
                <a:solidFill>
                  <a:srgbClr val="993300"/>
                </a:solidFill>
                <a:latin typeface="+mj-lt"/>
              </a:rPr>
              <a:t>urn:hl7-org:v3:rim:Document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</a:t>
            </a: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 </a:t>
            </a:r>
            <a:br>
              <a:rPr lang="en-US" sz="1400" dirty="0" smtClean="0">
                <a:solidFill>
                  <a:srgbClr val="000000"/>
                </a:solidFill>
                <a:latin typeface="+mj-lt"/>
              </a:rPr>
            </a:b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	</a:t>
            </a:r>
            <a:r>
              <a:rPr lang="en-US" sz="1400" dirty="0" err="1" smtClean="0">
                <a:solidFill>
                  <a:srgbClr val="F5844C"/>
                </a:solidFill>
                <a:latin typeface="+mj-lt"/>
              </a:rPr>
              <a:t>itemid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</a:t>
            </a:r>
            <a:r>
              <a:rPr lang="en-US" sz="1400" dirty="0" smtClean="0">
                <a:solidFill>
                  <a:srgbClr val="993300"/>
                </a:solidFill>
                <a:latin typeface="+mj-lt"/>
              </a:rPr>
              <a:t>urn:hl7-org:v3:dt:II:2.16.840.1.113883.19.1:1"</a:t>
            </a:r>
            <a:r>
              <a:rPr lang="en-US" sz="1400" dirty="0" smtClean="0">
                <a:solidFill>
                  <a:srgbClr val="000096"/>
                </a:solidFill>
                <a:latin typeface="+mj-lt"/>
              </a:rPr>
              <a:t>&gt;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+mj-lt"/>
              </a:rPr>
            </a:b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	</a:t>
            </a:r>
            <a:r>
              <a:rPr lang="en-US" sz="1400" dirty="0" smtClean="0">
                <a:solidFill>
                  <a:srgbClr val="000096"/>
                </a:solidFill>
                <a:latin typeface="+mj-lt"/>
              </a:rPr>
              <a:t>&lt;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header</a:t>
            </a:r>
            <a:r>
              <a:rPr lang="en-US" sz="1400" dirty="0" smtClean="0">
                <a:solidFill>
                  <a:srgbClr val="000096"/>
                </a:solidFill>
                <a:latin typeface="+mj-lt"/>
              </a:rPr>
              <a:t>&gt;&lt;</a:t>
            </a:r>
            <a:r>
              <a:rPr lang="en-US" sz="1400" dirty="0" err="1">
                <a:solidFill>
                  <a:srgbClr val="000096"/>
                </a:solidFill>
                <a:latin typeface="+mj-lt"/>
              </a:rPr>
              <a:t>hgroup</a:t>
            </a:r>
            <a:r>
              <a:rPr lang="en-US" sz="1400" dirty="0" smtClean="0">
                <a:solidFill>
                  <a:srgbClr val="000096"/>
                </a:solidFill>
                <a:latin typeface="+mj-lt"/>
              </a:rPr>
              <a:t>&gt;&lt;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h1</a:t>
            </a:r>
            <a:r>
              <a:rPr lang="en-US" sz="1400" dirty="0">
                <a:solidFill>
                  <a:srgbClr val="F5844C"/>
                </a:solidFill>
                <a:latin typeface="+mj-lt"/>
              </a:rPr>
              <a:t> </a:t>
            </a:r>
            <a:r>
              <a:rPr lang="en-US" sz="1400" dirty="0" err="1">
                <a:solidFill>
                  <a:srgbClr val="F5844C"/>
                </a:solidFill>
                <a:latin typeface="+mj-lt"/>
              </a:rPr>
              <a:t>itemprop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"title"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&gt;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>My Health Data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&lt;/h1</a:t>
            </a:r>
            <a:r>
              <a:rPr lang="en-US" sz="1400" dirty="0" smtClean="0">
                <a:solidFill>
                  <a:srgbClr val="000096"/>
                </a:solidFill>
                <a:latin typeface="+mj-lt"/>
              </a:rPr>
              <a:t>&gt;&lt;/</a:t>
            </a:r>
            <a:r>
              <a:rPr lang="en-US" sz="1400" dirty="0" err="1">
                <a:solidFill>
                  <a:srgbClr val="000096"/>
                </a:solidFill>
                <a:latin typeface="+mj-lt"/>
              </a:rPr>
              <a:t>hgroup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&gt;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+mj-lt"/>
              </a:rPr>
            </a:b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		</a:t>
            </a:r>
            <a:r>
              <a:rPr lang="en-US" sz="1400" dirty="0" smtClean="0">
                <a:solidFill>
                  <a:srgbClr val="000096"/>
                </a:solidFill>
                <a:latin typeface="+mj-lt"/>
              </a:rPr>
              <a:t>&lt;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div</a:t>
            </a:r>
            <a:r>
              <a:rPr lang="en-US" sz="1400" dirty="0" smtClean="0">
                <a:solidFill>
                  <a:srgbClr val="000096"/>
                </a:solidFill>
                <a:latin typeface="+mj-lt"/>
              </a:rPr>
              <a:t>&gt;&lt;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meta</a:t>
            </a:r>
            <a:r>
              <a:rPr lang="en-US" sz="1400" dirty="0">
                <a:solidFill>
                  <a:srgbClr val="F5844C"/>
                </a:solidFill>
                <a:latin typeface="+mj-lt"/>
              </a:rPr>
              <a:t> </a:t>
            </a:r>
            <a:r>
              <a:rPr lang="en-US" sz="1400" dirty="0" err="1" smtClean="0">
                <a:solidFill>
                  <a:srgbClr val="F5844C"/>
                </a:solidFill>
                <a:latin typeface="+mj-lt"/>
              </a:rPr>
              <a:t>itemprop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</a:t>
            </a:r>
            <a:r>
              <a:rPr lang="en-US" sz="1400" dirty="0" smtClean="0">
                <a:solidFill>
                  <a:srgbClr val="993300"/>
                </a:solidFill>
                <a:latin typeface="+mj-lt"/>
              </a:rPr>
              <a:t>code"</a:t>
            </a:r>
            <a:r>
              <a:rPr lang="en-US" sz="1400" dirty="0" smtClean="0">
                <a:solidFill>
                  <a:srgbClr val="F5844C"/>
                </a:solidFill>
                <a:latin typeface="+mj-lt"/>
              </a:rPr>
              <a:t> content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"2.16.840.1.113883.6.1:34133-9"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/&gt;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+mj-lt"/>
              </a:rPr>
            </a:b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			</a:t>
            </a:r>
            <a:r>
              <a:rPr lang="en-US" sz="1400" dirty="0" smtClean="0">
                <a:solidFill>
                  <a:srgbClr val="000096"/>
                </a:solidFill>
                <a:latin typeface="+mj-lt"/>
              </a:rPr>
              <a:t>&lt;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span</a:t>
            </a:r>
            <a:r>
              <a:rPr lang="en-US" sz="1400" dirty="0">
                <a:solidFill>
                  <a:srgbClr val="F5844C"/>
                </a:solidFill>
                <a:latin typeface="+mj-lt"/>
              </a:rPr>
              <a:t> </a:t>
            </a:r>
            <a:r>
              <a:rPr lang="en-US" sz="1400" dirty="0" err="1">
                <a:solidFill>
                  <a:srgbClr val="F5844C"/>
                </a:solidFill>
                <a:latin typeface="+mj-lt"/>
              </a:rPr>
              <a:t>itemscope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</a:t>
            </a:r>
            <a:r>
              <a:rPr lang="en-US" sz="1400" dirty="0" err="1">
                <a:solidFill>
                  <a:srgbClr val="993300"/>
                </a:solidFill>
                <a:latin typeface="+mj-lt"/>
              </a:rPr>
              <a:t>itemscope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</a:t>
            </a:r>
            <a:r>
              <a:rPr lang="en-US" sz="1400" dirty="0">
                <a:solidFill>
                  <a:srgbClr val="F5844C"/>
                </a:solidFill>
                <a:latin typeface="+mj-lt"/>
              </a:rPr>
              <a:t> </a:t>
            </a:r>
            <a:r>
              <a:rPr lang="en-US" sz="1400" dirty="0" err="1">
                <a:solidFill>
                  <a:srgbClr val="F5844C"/>
                </a:solidFill>
                <a:latin typeface="+mj-lt"/>
              </a:rPr>
              <a:t>itemtype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"urn:hl7-org:v3:rim:participant</a:t>
            </a:r>
            <a:r>
              <a:rPr lang="en-US" sz="1400" dirty="0" smtClean="0">
                <a:solidFill>
                  <a:srgbClr val="993300"/>
                </a:solidFill>
                <a:latin typeface="+mj-lt"/>
              </a:rPr>
              <a:t>"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+mj-lt"/>
              </a:rPr>
            </a:br>
            <a:r>
              <a:rPr lang="en-US" sz="1400" dirty="0" smtClean="0">
                <a:solidFill>
                  <a:srgbClr val="F5844C"/>
                </a:solidFill>
                <a:latin typeface="+mj-lt"/>
              </a:rPr>
              <a:t>				</a:t>
            </a:r>
            <a:r>
              <a:rPr lang="en-US" sz="1400" dirty="0" err="1" smtClean="0">
                <a:solidFill>
                  <a:srgbClr val="F5844C"/>
                </a:solidFill>
                <a:latin typeface="+mj-lt"/>
              </a:rPr>
              <a:t>itemid</a:t>
            </a:r>
            <a:r>
              <a:rPr lang="en-US" sz="1400" dirty="0" smtClean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</a:t>
            </a:r>
            <a:r>
              <a:rPr lang="en-US" sz="1400" dirty="0" smtClean="0">
                <a:solidFill>
                  <a:srgbClr val="993300"/>
                </a:solidFill>
                <a:latin typeface="+mj-lt"/>
              </a:rPr>
              <a:t>urn:hl7-org:v3:dt:II:2.16.840.1.113883.19.2:1" </a:t>
            </a:r>
            <a:r>
              <a:rPr lang="en-US" sz="1400" dirty="0">
                <a:solidFill>
                  <a:srgbClr val="F5844C"/>
                </a:solidFill>
                <a:latin typeface="+mj-lt"/>
              </a:rPr>
              <a:t> </a:t>
            </a:r>
            <a:r>
              <a:rPr lang="en-US" sz="1400" dirty="0" err="1">
                <a:solidFill>
                  <a:srgbClr val="F5844C"/>
                </a:solidFill>
                <a:latin typeface="+mj-lt"/>
              </a:rPr>
              <a:t>itemprop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"author"</a:t>
            </a:r>
            <a:r>
              <a:rPr lang="en-US" sz="1400" dirty="0" smtClean="0">
                <a:solidFill>
                  <a:srgbClr val="000096"/>
                </a:solidFill>
                <a:latin typeface="+mj-lt"/>
              </a:rPr>
              <a:t>&gt;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+mj-lt"/>
              </a:rPr>
            </a:b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				</a:t>
            </a:r>
            <a:r>
              <a:rPr lang="en-US" sz="1400" dirty="0" smtClean="0">
                <a:solidFill>
                  <a:srgbClr val="000096"/>
                </a:solidFill>
                <a:latin typeface="+mj-lt"/>
              </a:rPr>
              <a:t>&lt;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time</a:t>
            </a:r>
            <a:r>
              <a:rPr lang="en-US" sz="1400" dirty="0">
                <a:solidFill>
                  <a:srgbClr val="F5844C"/>
                </a:solidFill>
                <a:latin typeface="+mj-lt"/>
              </a:rPr>
              <a:t> </a:t>
            </a:r>
            <a:r>
              <a:rPr lang="en-US" sz="1400" dirty="0" err="1" smtClean="0">
                <a:solidFill>
                  <a:srgbClr val="F5844C"/>
                </a:solidFill>
                <a:latin typeface="+mj-lt"/>
              </a:rPr>
              <a:t>itemprop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 smtClean="0">
                <a:solidFill>
                  <a:srgbClr val="993300"/>
                </a:solidFill>
                <a:latin typeface="+mj-lt"/>
              </a:rPr>
              <a:t>"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time" </a:t>
            </a:r>
            <a:r>
              <a:rPr lang="en-US" sz="1400" dirty="0" err="1" smtClean="0">
                <a:solidFill>
                  <a:srgbClr val="F5844C"/>
                </a:solidFill>
                <a:latin typeface="+mj-lt"/>
              </a:rPr>
              <a:t>datetime</a:t>
            </a:r>
            <a:r>
              <a:rPr lang="en-US" sz="1400" dirty="0" smtClean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 smtClean="0">
                <a:solidFill>
                  <a:srgbClr val="993300"/>
                </a:solidFill>
                <a:latin typeface="+mj-lt"/>
              </a:rPr>
              <a:t>"2011-09-12"</a:t>
            </a:r>
            <a:r>
              <a:rPr lang="en-US" sz="1400" dirty="0" smtClean="0">
                <a:solidFill>
                  <a:srgbClr val="000096"/>
                </a:solidFill>
                <a:latin typeface="+mj-lt"/>
              </a:rPr>
              <a:t>/&gt;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+mj-lt"/>
              </a:rPr>
            </a:b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				</a:t>
            </a:r>
            <a:r>
              <a:rPr lang="en-US" sz="1400" dirty="0" smtClean="0">
                <a:solidFill>
                  <a:srgbClr val="000096"/>
                </a:solidFill>
                <a:latin typeface="+mj-lt"/>
              </a:rPr>
              <a:t>&lt;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meta</a:t>
            </a:r>
            <a:r>
              <a:rPr lang="en-US" sz="1400" dirty="0">
                <a:solidFill>
                  <a:srgbClr val="F5844C"/>
                </a:solidFill>
                <a:latin typeface="+mj-lt"/>
              </a:rPr>
              <a:t> </a:t>
            </a:r>
            <a:r>
              <a:rPr lang="en-US" sz="1400" dirty="0" err="1" smtClean="0">
                <a:solidFill>
                  <a:srgbClr val="F5844C"/>
                </a:solidFill>
                <a:latin typeface="+mj-lt"/>
              </a:rPr>
              <a:t>itemprop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</a:t>
            </a:r>
            <a:r>
              <a:rPr lang="en-US" sz="1400" dirty="0" smtClean="0">
                <a:solidFill>
                  <a:srgbClr val="993300"/>
                </a:solidFill>
                <a:latin typeface="+mj-lt"/>
              </a:rPr>
              <a:t>person" </a:t>
            </a:r>
            <a:r>
              <a:rPr lang="en-US" sz="1400" dirty="0" smtClean="0">
                <a:solidFill>
                  <a:srgbClr val="F5844C"/>
                </a:solidFill>
                <a:latin typeface="+mj-lt"/>
              </a:rPr>
              <a:t>content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"Keith W. Boone</a:t>
            </a:r>
            <a:r>
              <a:rPr lang="en-US" sz="1400" dirty="0" smtClean="0">
                <a:solidFill>
                  <a:srgbClr val="993300"/>
                </a:solidFill>
                <a:latin typeface="+mj-lt"/>
              </a:rPr>
              <a:t>"</a:t>
            </a:r>
            <a:r>
              <a:rPr lang="en-US" sz="1400" dirty="0" smtClean="0">
                <a:solidFill>
                  <a:srgbClr val="000096"/>
                </a:solidFill>
                <a:latin typeface="+mj-lt"/>
              </a:rPr>
              <a:t>/&gt;&lt;/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span&gt;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+mj-lt"/>
              </a:rPr>
            </a:b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			</a:t>
            </a:r>
            <a:r>
              <a:rPr lang="en-US" sz="1400" dirty="0" smtClean="0">
                <a:solidFill>
                  <a:srgbClr val="000096"/>
                </a:solidFill>
                <a:latin typeface="+mj-lt"/>
              </a:rPr>
              <a:t>&lt;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div</a:t>
            </a:r>
            <a:r>
              <a:rPr lang="en-US" sz="1400" dirty="0">
                <a:solidFill>
                  <a:srgbClr val="F5844C"/>
                </a:solidFill>
                <a:latin typeface="+mj-lt"/>
              </a:rPr>
              <a:t> </a:t>
            </a:r>
            <a:r>
              <a:rPr lang="en-US" sz="1400" dirty="0" err="1">
                <a:solidFill>
                  <a:srgbClr val="F5844C"/>
                </a:solidFill>
                <a:latin typeface="+mj-lt"/>
              </a:rPr>
              <a:t>itemscope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</a:t>
            </a:r>
            <a:r>
              <a:rPr lang="en-US" sz="1400" dirty="0" err="1">
                <a:solidFill>
                  <a:srgbClr val="993300"/>
                </a:solidFill>
                <a:latin typeface="+mj-lt"/>
              </a:rPr>
              <a:t>itemscope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</a:t>
            </a:r>
            <a:r>
              <a:rPr lang="en-US" sz="1400" dirty="0">
                <a:solidFill>
                  <a:srgbClr val="F5844C"/>
                </a:solidFill>
                <a:latin typeface="+mj-lt"/>
              </a:rPr>
              <a:t> name</a:t>
            </a:r>
            <a:r>
              <a:rPr lang="en-US" sz="1400" dirty="0" smtClean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 smtClean="0">
                <a:solidFill>
                  <a:srgbClr val="993300"/>
                </a:solidFill>
                <a:latin typeface="+mj-lt"/>
              </a:rPr>
              <a:t>“</a:t>
            </a:r>
            <a:r>
              <a:rPr lang="en-US" sz="1400" dirty="0" err="1" smtClean="0">
                <a:solidFill>
                  <a:srgbClr val="993300"/>
                </a:solidFill>
                <a:latin typeface="+mj-lt"/>
              </a:rPr>
              <a:t>recordTarget</a:t>
            </a:r>
            <a:r>
              <a:rPr lang="en-US" sz="1400" dirty="0" smtClean="0">
                <a:solidFill>
                  <a:srgbClr val="993300"/>
                </a:solidFill>
                <a:latin typeface="+mj-lt"/>
              </a:rPr>
              <a:t>"</a:t>
            </a:r>
            <a:r>
              <a:rPr lang="en-US" sz="1400" dirty="0" smtClean="0">
                <a:solidFill>
                  <a:srgbClr val="F5844C"/>
                </a:solidFill>
                <a:latin typeface="+mj-lt"/>
              </a:rPr>
              <a:t> </a:t>
            </a:r>
            <a:r>
              <a:rPr lang="en-US" sz="1400" dirty="0" smtClean="0">
                <a:solidFill>
                  <a:srgbClr val="F5844C"/>
                </a:solidFill>
                <a:latin typeface="+mj-lt"/>
              </a:rPr>
              <a:t/>
            </a:r>
            <a:br>
              <a:rPr lang="en-US" sz="1400" dirty="0" smtClean="0">
                <a:solidFill>
                  <a:srgbClr val="F5844C"/>
                </a:solidFill>
                <a:latin typeface="+mj-lt"/>
              </a:rPr>
            </a:br>
            <a:r>
              <a:rPr lang="en-US" sz="1400" dirty="0" smtClean="0">
                <a:solidFill>
                  <a:srgbClr val="F5844C"/>
                </a:solidFill>
                <a:latin typeface="+mj-lt"/>
              </a:rPr>
              <a:t>				</a:t>
            </a:r>
            <a:r>
              <a:rPr lang="en-US" sz="1400" dirty="0" err="1" smtClean="0">
                <a:solidFill>
                  <a:srgbClr val="F5844C"/>
                </a:solidFill>
                <a:latin typeface="+mj-lt"/>
              </a:rPr>
              <a:t>itemtype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</a:t>
            </a:r>
            <a:r>
              <a:rPr lang="en-US" sz="1400" dirty="0" smtClean="0">
                <a:solidFill>
                  <a:srgbClr val="993300"/>
                </a:solidFill>
                <a:latin typeface="+mj-lt"/>
              </a:rPr>
              <a:t>urn:hl7-org:v3:rim:participant“</a:t>
            </a: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400" dirty="0" smtClean="0">
                <a:solidFill>
                  <a:srgbClr val="F5844C"/>
                </a:solidFill>
                <a:latin typeface="+mj-lt"/>
              </a:rPr>
              <a:t>content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"Keith W. Boone"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&gt;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+mj-lt"/>
              </a:rPr>
            </a:b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				</a:t>
            </a:r>
            <a:r>
              <a:rPr lang="en-US" sz="1400" dirty="0" smtClean="0">
                <a:solidFill>
                  <a:srgbClr val="000096"/>
                </a:solidFill>
                <a:latin typeface="+mj-lt"/>
              </a:rPr>
              <a:t>&lt;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span</a:t>
            </a:r>
            <a:r>
              <a:rPr lang="en-US" sz="1400" dirty="0">
                <a:solidFill>
                  <a:srgbClr val="F5844C"/>
                </a:solidFill>
                <a:latin typeface="+mj-lt"/>
              </a:rPr>
              <a:t> </a:t>
            </a:r>
            <a:r>
              <a:rPr lang="en-US" sz="1400" dirty="0" err="1">
                <a:solidFill>
                  <a:srgbClr val="F5844C"/>
                </a:solidFill>
                <a:latin typeface="+mj-lt"/>
              </a:rPr>
              <a:t>itemscope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</a:t>
            </a:r>
            <a:r>
              <a:rPr lang="en-US" sz="1400" dirty="0" err="1">
                <a:solidFill>
                  <a:srgbClr val="993300"/>
                </a:solidFill>
                <a:latin typeface="+mj-lt"/>
              </a:rPr>
              <a:t>itemscope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</a:t>
            </a:r>
            <a:r>
              <a:rPr lang="en-US" sz="1400" dirty="0">
                <a:solidFill>
                  <a:srgbClr val="F5844C"/>
                </a:solidFill>
                <a:latin typeface="+mj-lt"/>
              </a:rPr>
              <a:t> </a:t>
            </a:r>
            <a:r>
              <a:rPr lang="en-US" sz="1400" dirty="0" smtClean="0">
                <a:solidFill>
                  <a:srgbClr val="F5844C"/>
                </a:solidFill>
                <a:latin typeface="+mj-lt"/>
              </a:rPr>
              <a:t/>
            </a:r>
            <a:br>
              <a:rPr lang="en-US" sz="1400" dirty="0" smtClean="0">
                <a:solidFill>
                  <a:srgbClr val="F5844C"/>
                </a:solidFill>
                <a:latin typeface="+mj-lt"/>
              </a:rPr>
            </a:br>
            <a:r>
              <a:rPr lang="en-US" sz="1400" dirty="0" smtClean="0">
                <a:solidFill>
                  <a:srgbClr val="F5844C"/>
                </a:solidFill>
                <a:latin typeface="+mj-lt"/>
              </a:rPr>
              <a:t>					</a:t>
            </a:r>
            <a:r>
              <a:rPr lang="en-US" sz="1400" dirty="0" err="1" smtClean="0">
                <a:solidFill>
                  <a:srgbClr val="F5844C"/>
                </a:solidFill>
                <a:latin typeface="+mj-lt"/>
              </a:rPr>
              <a:t>itemtype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"urn:hl7-org:v3:rim:person"</a:t>
            </a:r>
            <a:r>
              <a:rPr lang="en-US" sz="1400" dirty="0">
                <a:solidFill>
                  <a:srgbClr val="F5844C"/>
                </a:solidFill>
                <a:latin typeface="+mj-lt"/>
              </a:rPr>
              <a:t> </a:t>
            </a:r>
            <a:r>
              <a:rPr lang="en-US" sz="1400" dirty="0" err="1">
                <a:solidFill>
                  <a:srgbClr val="F5844C"/>
                </a:solidFill>
                <a:latin typeface="+mj-lt"/>
              </a:rPr>
              <a:t>itemprop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"person"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&gt;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+mj-lt"/>
              </a:rPr>
            </a:b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					</a:t>
            </a:r>
            <a:r>
              <a:rPr lang="en-US" sz="1400" dirty="0" smtClean="0">
                <a:solidFill>
                  <a:srgbClr val="000096"/>
                </a:solidFill>
                <a:latin typeface="+mj-lt"/>
              </a:rPr>
              <a:t>&lt;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span</a:t>
            </a:r>
            <a:r>
              <a:rPr lang="en-US" sz="1400" dirty="0">
                <a:solidFill>
                  <a:srgbClr val="F5844C"/>
                </a:solidFill>
                <a:latin typeface="+mj-lt"/>
              </a:rPr>
              <a:t> </a:t>
            </a:r>
            <a:r>
              <a:rPr lang="en-US" sz="1400" dirty="0" err="1">
                <a:solidFill>
                  <a:srgbClr val="F5844C"/>
                </a:solidFill>
                <a:latin typeface="+mj-lt"/>
              </a:rPr>
              <a:t>itemscope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</a:t>
            </a:r>
            <a:r>
              <a:rPr lang="en-US" sz="1400" dirty="0" err="1">
                <a:solidFill>
                  <a:srgbClr val="993300"/>
                </a:solidFill>
                <a:latin typeface="+mj-lt"/>
              </a:rPr>
              <a:t>itemscope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</a:t>
            </a:r>
            <a:r>
              <a:rPr lang="en-US" sz="1400" dirty="0">
                <a:solidFill>
                  <a:srgbClr val="F5844C"/>
                </a:solidFill>
                <a:latin typeface="+mj-lt"/>
              </a:rPr>
              <a:t> </a:t>
            </a:r>
            <a:r>
              <a:rPr lang="en-US" sz="1400" dirty="0" err="1">
                <a:solidFill>
                  <a:srgbClr val="F5844C"/>
                </a:solidFill>
                <a:latin typeface="+mj-lt"/>
              </a:rPr>
              <a:t>itemprop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"name"</a:t>
            </a:r>
            <a:r>
              <a:rPr lang="en-US" sz="1400" dirty="0">
                <a:solidFill>
                  <a:srgbClr val="F5844C"/>
                </a:solidFill>
                <a:latin typeface="+mj-lt"/>
              </a:rPr>
              <a:t> </a:t>
            </a:r>
            <a:r>
              <a:rPr lang="en-US" sz="1400" dirty="0" err="1">
                <a:solidFill>
                  <a:srgbClr val="F5844C"/>
                </a:solidFill>
                <a:latin typeface="+mj-lt"/>
              </a:rPr>
              <a:t>itemtype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"urn:HL7:v3:dt:II:PN"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&gt;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+mj-lt"/>
              </a:rPr>
            </a:b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						</a:t>
            </a:r>
            <a:r>
              <a:rPr lang="en-US" sz="1400" dirty="0" smtClean="0">
                <a:solidFill>
                  <a:srgbClr val="000096"/>
                </a:solidFill>
                <a:latin typeface="+mj-lt"/>
              </a:rPr>
              <a:t>&lt;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span</a:t>
            </a:r>
            <a:r>
              <a:rPr lang="en-US" sz="1400" dirty="0">
                <a:solidFill>
                  <a:srgbClr val="F5844C"/>
                </a:solidFill>
                <a:latin typeface="+mj-lt"/>
              </a:rPr>
              <a:t> </a:t>
            </a:r>
            <a:r>
              <a:rPr lang="en-US" sz="1400" dirty="0" err="1">
                <a:solidFill>
                  <a:srgbClr val="F5844C"/>
                </a:solidFill>
                <a:latin typeface="+mj-lt"/>
              </a:rPr>
              <a:t>itemprop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"given"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&gt;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>Keith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&lt;/span</a:t>
            </a:r>
            <a:r>
              <a:rPr lang="en-US" sz="1400" dirty="0" smtClean="0">
                <a:solidFill>
                  <a:srgbClr val="000096"/>
                </a:solidFill>
                <a:latin typeface="+mj-lt"/>
              </a:rPr>
              <a:t>&gt;</a:t>
            </a:r>
            <a:br>
              <a:rPr lang="en-US" sz="1400" dirty="0" smtClean="0">
                <a:solidFill>
                  <a:srgbClr val="000096"/>
                </a:solidFill>
                <a:latin typeface="+mj-lt"/>
              </a:rPr>
            </a:br>
            <a:r>
              <a:rPr lang="en-US" sz="14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						</a:t>
            </a:r>
            <a:r>
              <a:rPr lang="en-US" sz="1400" dirty="0" smtClean="0">
                <a:solidFill>
                  <a:srgbClr val="000096"/>
                </a:solidFill>
                <a:latin typeface="+mj-lt"/>
              </a:rPr>
              <a:t>&lt;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span</a:t>
            </a:r>
            <a:r>
              <a:rPr lang="en-US" sz="1400" dirty="0">
                <a:solidFill>
                  <a:srgbClr val="F5844C"/>
                </a:solidFill>
                <a:latin typeface="+mj-lt"/>
              </a:rPr>
              <a:t> </a:t>
            </a:r>
            <a:r>
              <a:rPr lang="en-US" sz="1400" dirty="0" err="1">
                <a:solidFill>
                  <a:srgbClr val="F5844C"/>
                </a:solidFill>
                <a:latin typeface="+mj-lt"/>
              </a:rPr>
              <a:t>itemprop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"given"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&gt;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>W.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&lt;/span</a:t>
            </a:r>
            <a:r>
              <a:rPr lang="en-US" sz="1400" dirty="0" smtClean="0">
                <a:solidFill>
                  <a:srgbClr val="000096"/>
                </a:solidFill>
                <a:latin typeface="+mj-lt"/>
              </a:rPr>
              <a:t>&gt;&lt;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span</a:t>
            </a:r>
            <a:r>
              <a:rPr lang="en-US" sz="1400" dirty="0">
                <a:solidFill>
                  <a:srgbClr val="F5844C"/>
                </a:solidFill>
                <a:latin typeface="+mj-lt"/>
              </a:rPr>
              <a:t> </a:t>
            </a:r>
            <a:r>
              <a:rPr lang="en-US" sz="1400" dirty="0" err="1">
                <a:solidFill>
                  <a:srgbClr val="F5844C"/>
                </a:solidFill>
                <a:latin typeface="+mj-lt"/>
              </a:rPr>
              <a:t>itemprop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"family"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&gt;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>Boone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&lt;/span&gt;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+mj-lt"/>
              </a:rPr>
            </a:b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					</a:t>
            </a:r>
            <a:r>
              <a:rPr lang="en-US" sz="1400" dirty="0" smtClean="0">
                <a:solidFill>
                  <a:srgbClr val="000096"/>
                </a:solidFill>
                <a:latin typeface="+mj-lt"/>
              </a:rPr>
              <a:t>&lt;/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span</a:t>
            </a:r>
            <a:r>
              <a:rPr lang="en-US" sz="1400" dirty="0" smtClean="0">
                <a:solidFill>
                  <a:srgbClr val="000096"/>
                </a:solidFill>
                <a:latin typeface="+mj-lt"/>
              </a:rPr>
              <a:t>&gt;&lt;/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span&gt;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+mj-lt"/>
              </a:rPr>
            </a:b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				</a:t>
            </a:r>
            <a:r>
              <a:rPr lang="en-US" sz="1400" dirty="0" smtClean="0">
                <a:solidFill>
                  <a:srgbClr val="000096"/>
                </a:solidFill>
                <a:latin typeface="+mj-lt"/>
              </a:rPr>
              <a:t>&lt;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meta</a:t>
            </a:r>
            <a:r>
              <a:rPr lang="en-US" sz="1400" dirty="0">
                <a:solidFill>
                  <a:srgbClr val="F5844C"/>
                </a:solidFill>
                <a:latin typeface="+mj-lt"/>
              </a:rPr>
              <a:t> </a:t>
            </a:r>
            <a:r>
              <a:rPr lang="en-US" sz="1400" dirty="0" err="1">
                <a:solidFill>
                  <a:srgbClr val="F5844C"/>
                </a:solidFill>
                <a:latin typeface="+mj-lt"/>
              </a:rPr>
              <a:t>itemscope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</a:t>
            </a:r>
            <a:r>
              <a:rPr lang="en-US" sz="1400" dirty="0" err="1">
                <a:solidFill>
                  <a:srgbClr val="993300"/>
                </a:solidFill>
                <a:latin typeface="+mj-lt"/>
              </a:rPr>
              <a:t>itemscope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</a:t>
            </a:r>
            <a:r>
              <a:rPr lang="en-US" sz="1400" dirty="0">
                <a:solidFill>
                  <a:srgbClr val="F5844C"/>
                </a:solidFill>
                <a:latin typeface="+mj-lt"/>
              </a:rPr>
              <a:t> </a:t>
            </a:r>
            <a:r>
              <a:rPr lang="en-US" sz="1400" dirty="0" err="1">
                <a:solidFill>
                  <a:srgbClr val="F5844C"/>
                </a:solidFill>
                <a:latin typeface="+mj-lt"/>
              </a:rPr>
              <a:t>itemprop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"custodian"</a:t>
            </a:r>
            <a:r>
              <a:rPr lang="en-US" sz="1400" dirty="0">
                <a:solidFill>
                  <a:srgbClr val="F5844C"/>
                </a:solidFill>
                <a:latin typeface="+mj-lt"/>
              </a:rPr>
              <a:t> content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"Keith W. Boone"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/&gt;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+mj-lt"/>
              </a:rPr>
            </a:b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				</a:t>
            </a:r>
            <a:r>
              <a:rPr lang="en-US" sz="1400" dirty="0" smtClean="0">
                <a:solidFill>
                  <a:srgbClr val="000096"/>
                </a:solidFill>
                <a:latin typeface="+mj-lt"/>
              </a:rPr>
              <a:t>&lt;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meta</a:t>
            </a:r>
            <a:r>
              <a:rPr lang="en-US" sz="1400" dirty="0">
                <a:solidFill>
                  <a:srgbClr val="F5844C"/>
                </a:solidFill>
                <a:latin typeface="+mj-lt"/>
              </a:rPr>
              <a:t> </a:t>
            </a:r>
            <a:r>
              <a:rPr lang="en-US" sz="1400" dirty="0" err="1">
                <a:solidFill>
                  <a:srgbClr val="F5844C"/>
                </a:solidFill>
                <a:latin typeface="+mj-lt"/>
              </a:rPr>
              <a:t>itemprop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</a:t>
            </a:r>
            <a:r>
              <a:rPr lang="en-US" sz="1400" dirty="0" err="1">
                <a:solidFill>
                  <a:srgbClr val="993300"/>
                </a:solidFill>
                <a:latin typeface="+mj-lt"/>
              </a:rPr>
              <a:t>confidentialityCode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</a:t>
            </a:r>
            <a:r>
              <a:rPr lang="en-US" sz="1400" dirty="0">
                <a:solidFill>
                  <a:srgbClr val="F5844C"/>
                </a:solidFill>
                <a:latin typeface="+mj-lt"/>
              </a:rPr>
              <a:t> </a:t>
            </a:r>
            <a:r>
              <a:rPr lang="en-US" sz="1400" dirty="0" err="1">
                <a:solidFill>
                  <a:srgbClr val="F5844C"/>
                </a:solidFill>
                <a:latin typeface="+mj-lt"/>
              </a:rPr>
              <a:t>itemtype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</a:t>
            </a:r>
            <a:r>
              <a:rPr lang="en-US" sz="1400" dirty="0" smtClean="0">
                <a:solidFill>
                  <a:srgbClr val="993300"/>
                </a:solidFill>
                <a:latin typeface="+mj-lt"/>
              </a:rPr>
              <a:t>urn:hl7-org:v3:dt:CD“</a:t>
            </a:r>
            <a:r>
              <a:rPr lang="en-US" sz="1400" dirty="0" smtClean="0">
                <a:solidFill>
                  <a:srgbClr val="F5844C"/>
                </a:solidFill>
                <a:latin typeface="+mj-lt"/>
              </a:rPr>
              <a:t/>
            </a:r>
            <a:br>
              <a:rPr lang="en-US" sz="1400" dirty="0" smtClean="0">
                <a:solidFill>
                  <a:srgbClr val="F5844C"/>
                </a:solidFill>
                <a:latin typeface="+mj-lt"/>
              </a:rPr>
            </a:br>
            <a:r>
              <a:rPr lang="en-US" sz="1400" dirty="0" smtClean="0">
                <a:solidFill>
                  <a:srgbClr val="F5844C"/>
                </a:solidFill>
                <a:latin typeface="+mj-lt"/>
              </a:rPr>
              <a:t>					content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"2.16.840.1.113883.5.25:N</a:t>
            </a:r>
            <a:r>
              <a:rPr lang="en-US" sz="1400" dirty="0" smtClean="0">
                <a:solidFill>
                  <a:srgbClr val="993300"/>
                </a:solidFill>
                <a:latin typeface="+mj-lt"/>
              </a:rPr>
              <a:t>"</a:t>
            </a:r>
            <a:r>
              <a:rPr lang="en-US" sz="1400" dirty="0" smtClean="0">
                <a:solidFill>
                  <a:srgbClr val="000096"/>
                </a:solidFill>
                <a:latin typeface="+mj-lt"/>
              </a:rPr>
              <a:t>/&gt;&lt;</a:t>
            </a:r>
            <a:r>
              <a:rPr lang="en-US" sz="1400" dirty="0" err="1">
                <a:solidFill>
                  <a:srgbClr val="000096"/>
                </a:solidFill>
                <a:latin typeface="+mj-lt"/>
              </a:rPr>
              <a:t>br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/&gt;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+mj-lt"/>
              </a:rPr>
            </a:br>
            <a:r>
              <a:rPr lang="en-US" sz="1400" dirty="0">
                <a:solidFill>
                  <a:srgbClr val="F5844C"/>
                </a:solidFill>
                <a:latin typeface="+mj-lt"/>
              </a:rPr>
              <a:t>				</a:t>
            </a:r>
            <a:r>
              <a:rPr lang="en-US" sz="1400" dirty="0" smtClean="0">
                <a:solidFill>
                  <a:srgbClr val="000096"/>
                </a:solidFill>
                <a:latin typeface="+mj-lt"/>
              </a:rPr>
              <a:t>&lt;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time</a:t>
            </a:r>
            <a:r>
              <a:rPr lang="en-US" sz="1400" dirty="0">
                <a:solidFill>
                  <a:srgbClr val="F5844C"/>
                </a:solidFill>
                <a:latin typeface="+mj-lt"/>
              </a:rPr>
              <a:t> </a:t>
            </a:r>
            <a:r>
              <a:rPr lang="en-US" sz="1400" dirty="0" err="1">
                <a:solidFill>
                  <a:srgbClr val="F5844C"/>
                </a:solidFill>
                <a:latin typeface="+mj-lt"/>
              </a:rPr>
              <a:t>itemprop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</a:t>
            </a:r>
            <a:r>
              <a:rPr lang="en-US" sz="1400" dirty="0" err="1">
                <a:solidFill>
                  <a:srgbClr val="993300"/>
                </a:solidFill>
                <a:latin typeface="+mj-lt"/>
              </a:rPr>
              <a:t>effectiveTime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</a:t>
            </a:r>
            <a:r>
              <a:rPr lang="en-US" sz="1400" dirty="0">
                <a:solidFill>
                  <a:srgbClr val="F5844C"/>
                </a:solidFill>
                <a:latin typeface="+mj-lt"/>
              </a:rPr>
              <a:t> </a:t>
            </a:r>
            <a:r>
              <a:rPr lang="en-US" sz="1400" dirty="0" err="1">
                <a:solidFill>
                  <a:srgbClr val="F5844C"/>
                </a:solidFill>
                <a:latin typeface="+mj-lt"/>
              </a:rPr>
              <a:t>pubdate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</a:t>
            </a:r>
            <a:r>
              <a:rPr lang="en-US" sz="1400" dirty="0" err="1" smtClean="0">
                <a:solidFill>
                  <a:srgbClr val="993300"/>
                </a:solidFill>
                <a:latin typeface="+mj-lt"/>
              </a:rPr>
              <a:t>pubdate</a:t>
            </a:r>
            <a:r>
              <a:rPr lang="en-US" sz="1400" dirty="0" smtClean="0">
                <a:solidFill>
                  <a:srgbClr val="993300"/>
                </a:solidFill>
                <a:latin typeface="+mj-lt"/>
              </a:rPr>
              <a:t>“</a:t>
            </a:r>
            <a:r>
              <a:rPr lang="en-US" sz="1400" dirty="0" smtClean="0">
                <a:solidFill>
                  <a:srgbClr val="F5844C"/>
                </a:solidFill>
                <a:latin typeface="+mj-lt"/>
              </a:rPr>
              <a:t> </a:t>
            </a:r>
            <a:br>
              <a:rPr lang="en-US" sz="1400" dirty="0" smtClean="0">
                <a:solidFill>
                  <a:srgbClr val="F5844C"/>
                </a:solidFill>
                <a:latin typeface="+mj-lt"/>
              </a:rPr>
            </a:br>
            <a:r>
              <a:rPr lang="en-US" sz="1400" dirty="0">
                <a:solidFill>
                  <a:srgbClr val="F5844C"/>
                </a:solidFill>
                <a:latin typeface="+mj-lt"/>
              </a:rPr>
              <a:t>	</a:t>
            </a:r>
            <a:r>
              <a:rPr lang="en-US" sz="1400" dirty="0" smtClean="0">
                <a:solidFill>
                  <a:srgbClr val="F5844C"/>
                </a:solidFill>
                <a:latin typeface="+mj-lt"/>
              </a:rPr>
              <a:t>				</a:t>
            </a:r>
            <a:r>
              <a:rPr lang="en-US" sz="1400" dirty="0" err="1" smtClean="0">
                <a:solidFill>
                  <a:srgbClr val="F5844C"/>
                </a:solidFill>
                <a:latin typeface="+mj-lt"/>
              </a:rPr>
              <a:t>datetime</a:t>
            </a:r>
            <a:r>
              <a:rPr lang="en-US" sz="14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400" dirty="0">
                <a:solidFill>
                  <a:srgbClr val="993300"/>
                </a:solidFill>
                <a:latin typeface="+mj-lt"/>
              </a:rPr>
              <a:t>"20110912"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&gt;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>September 12, 2011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&lt;/time&gt;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+mj-lt"/>
              </a:rPr>
            </a:br>
            <a:r>
              <a:rPr lang="en-US" sz="1400" dirty="0">
                <a:solidFill>
                  <a:srgbClr val="F5844C"/>
                </a:solidFill>
                <a:latin typeface="+mj-lt"/>
              </a:rPr>
              <a:t>			</a:t>
            </a:r>
            <a:r>
              <a:rPr lang="en-US" sz="1400" dirty="0" smtClean="0">
                <a:solidFill>
                  <a:srgbClr val="000096"/>
                </a:solidFill>
                <a:latin typeface="+mj-lt"/>
              </a:rPr>
              <a:t>&lt;/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div&gt;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+mj-lt"/>
              </a:rPr>
            </a:br>
            <a:r>
              <a:rPr lang="en-US" sz="1400" dirty="0">
                <a:solidFill>
                  <a:srgbClr val="F5844C"/>
                </a:solidFill>
                <a:latin typeface="+mj-lt"/>
              </a:rPr>
              <a:t>	</a:t>
            </a:r>
            <a:r>
              <a:rPr lang="en-US" sz="1400" dirty="0" smtClean="0">
                <a:solidFill>
                  <a:srgbClr val="F5844C"/>
                </a:solidFill>
                <a:latin typeface="+mj-lt"/>
              </a:rPr>
              <a:t>	</a:t>
            </a:r>
            <a:r>
              <a:rPr lang="en-US" sz="1400" dirty="0" smtClean="0">
                <a:solidFill>
                  <a:srgbClr val="000096"/>
                </a:solidFill>
                <a:latin typeface="+mj-lt"/>
              </a:rPr>
              <a:t>&lt;/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div&gt;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+mj-lt"/>
              </a:rPr>
            </a:br>
            <a:r>
              <a:rPr lang="en-US" sz="1400" dirty="0">
                <a:solidFill>
                  <a:srgbClr val="000000"/>
                </a:solidFill>
                <a:latin typeface="+mj-lt"/>
              </a:rPr>
              <a:t>    </a:t>
            </a:r>
            <a:r>
              <a:rPr lang="en-US" sz="1400" dirty="0">
                <a:solidFill>
                  <a:srgbClr val="000096"/>
                </a:solidFill>
                <a:latin typeface="+mj-lt"/>
              </a:rPr>
              <a:t>&lt;/header</a:t>
            </a:r>
            <a:r>
              <a:rPr lang="en-US" sz="1400" dirty="0" smtClean="0">
                <a:solidFill>
                  <a:srgbClr val="000096"/>
                </a:solidFill>
                <a:latin typeface="+mj-lt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968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Inside the </a:t>
            </a:r>
            <a:r>
              <a:rPr lang="en-US" dirty="0" smtClean="0"/>
              <a:t>HTML 5 </a:t>
            </a:r>
            <a:r>
              <a:rPr lang="en-US" dirty="0" smtClean="0"/>
              <a:t>Content</a:t>
            </a:r>
            <a:r>
              <a:rPr lang="en-US" baseline="0" dirty="0" smtClean="0"/>
              <a:t> (Section)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&lt;section&gt;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+mj-lt"/>
              </a:rPr>
            </a:br>
            <a:r>
              <a:rPr lang="en-US" sz="1600" dirty="0">
                <a:solidFill>
                  <a:srgbClr val="000000"/>
                </a:solidFill>
                <a:latin typeface="+mj-lt"/>
              </a:rPr>
              <a:t>        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&lt;header&gt;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+mj-lt"/>
              </a:rPr>
            </a:br>
            <a:r>
              <a:rPr lang="en-US" sz="1600" dirty="0">
                <a:solidFill>
                  <a:srgbClr val="000000"/>
                </a:solidFill>
                <a:latin typeface="+mj-lt"/>
              </a:rPr>
              <a:t>            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</a:t>
            </a:r>
            <a:r>
              <a:rPr lang="en-US" sz="1600" dirty="0" err="1">
                <a:solidFill>
                  <a:srgbClr val="000096"/>
                </a:solidFill>
                <a:latin typeface="+mj-lt"/>
              </a:rPr>
              <a:t>hgroup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&gt;&lt;h2&gt;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My Blood Pressure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&lt;/h2&gt;&lt;/</a:t>
            </a:r>
            <a:r>
              <a:rPr lang="en-US" sz="1600" dirty="0" err="1">
                <a:solidFill>
                  <a:srgbClr val="000096"/>
                </a:solidFill>
                <a:latin typeface="+mj-lt"/>
              </a:rPr>
              <a:t>hgroup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+mj-lt"/>
              </a:rPr>
            </a:br>
            <a:r>
              <a:rPr lang="en-US" sz="1600" dirty="0">
                <a:solidFill>
                  <a:srgbClr val="000000"/>
                </a:solidFill>
                <a:latin typeface="+mj-lt"/>
              </a:rPr>
              <a:t>            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&lt;meta</a:t>
            </a:r>
            <a:r>
              <a:rPr lang="en-US" sz="1600" dirty="0">
                <a:solidFill>
                  <a:srgbClr val="F5844C"/>
                </a:solidFill>
                <a:latin typeface="+mj-lt"/>
              </a:rPr>
              <a:t> </a:t>
            </a:r>
            <a:r>
              <a:rPr lang="en-US" sz="1600" dirty="0" err="1">
                <a:solidFill>
                  <a:srgbClr val="F5844C"/>
                </a:solidFill>
                <a:latin typeface="+mj-lt"/>
              </a:rPr>
              <a:t>itemprop</a:t>
            </a:r>
            <a:r>
              <a:rPr lang="en-US" sz="16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600" dirty="0">
                <a:solidFill>
                  <a:srgbClr val="993300"/>
                </a:solidFill>
                <a:latin typeface="+mj-lt"/>
              </a:rPr>
              <a:t>"code"</a:t>
            </a:r>
            <a:r>
              <a:rPr lang="en-US" sz="1600" dirty="0">
                <a:solidFill>
                  <a:srgbClr val="F5844C"/>
                </a:solidFill>
                <a:latin typeface="+mj-lt"/>
              </a:rPr>
              <a:t> content</a:t>
            </a:r>
            <a:r>
              <a:rPr lang="en-US" sz="16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600" dirty="0">
                <a:solidFill>
                  <a:srgbClr val="993300"/>
                </a:solidFill>
                <a:latin typeface="+mj-lt"/>
              </a:rPr>
              <a:t>"2.16.840.1.113883.6.1:35094-2"</a:t>
            </a:r>
            <a:r>
              <a:rPr lang="en-US" sz="1600" dirty="0" smtClean="0">
                <a:solidFill>
                  <a:srgbClr val="000096"/>
                </a:solidFill>
                <a:latin typeface="+mj-lt"/>
              </a:rPr>
              <a:t>/&gt;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+mj-lt"/>
              </a:rPr>
            </a:br>
            <a:r>
              <a:rPr lang="en-US" sz="1600" dirty="0">
                <a:solidFill>
                  <a:srgbClr val="000000"/>
                </a:solidFill>
                <a:latin typeface="+mj-lt"/>
              </a:rPr>
              <a:t>        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&lt;/header&gt;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+mj-lt"/>
              </a:rPr>
            </a:br>
            <a:r>
              <a:rPr lang="en-US" sz="1600" dirty="0">
                <a:solidFill>
                  <a:srgbClr val="000000"/>
                </a:solidFill>
                <a:latin typeface="+mj-lt"/>
              </a:rPr>
              <a:t>        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&lt;table</a:t>
            </a:r>
            <a:r>
              <a:rPr lang="en-US" sz="1600" dirty="0">
                <a:solidFill>
                  <a:srgbClr val="F5844C"/>
                </a:solidFill>
                <a:latin typeface="+mj-lt"/>
              </a:rPr>
              <a:t> border</a:t>
            </a:r>
            <a:r>
              <a:rPr lang="en-US" sz="16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600" dirty="0">
                <a:solidFill>
                  <a:srgbClr val="993300"/>
                </a:solidFill>
                <a:latin typeface="+mj-lt"/>
              </a:rPr>
              <a:t>"1"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+mj-lt"/>
              </a:rPr>
            </a:br>
            <a:r>
              <a:rPr lang="en-US" sz="1600" dirty="0">
                <a:solidFill>
                  <a:srgbClr val="000000"/>
                </a:solidFill>
                <a:latin typeface="+mj-lt"/>
              </a:rPr>
              <a:t>            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</a:t>
            </a:r>
            <a:r>
              <a:rPr lang="en-US" sz="1600" dirty="0" err="1">
                <a:solidFill>
                  <a:srgbClr val="000096"/>
                </a:solidFill>
                <a:latin typeface="+mj-lt"/>
              </a:rPr>
              <a:t>thead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+mj-lt"/>
              </a:rPr>
            </a:br>
            <a:r>
              <a:rPr lang="en-US" sz="1600" dirty="0">
                <a:solidFill>
                  <a:srgbClr val="000000"/>
                </a:solidFill>
                <a:latin typeface="+mj-lt"/>
              </a:rPr>
              <a:t>                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</a:t>
            </a:r>
            <a:r>
              <a:rPr lang="en-US" sz="1600" dirty="0" err="1">
                <a:solidFill>
                  <a:srgbClr val="000096"/>
                </a:solidFill>
                <a:latin typeface="+mj-lt"/>
              </a:rPr>
              <a:t>tr</a:t>
            </a:r>
            <a:r>
              <a:rPr lang="en-US" sz="1600" dirty="0" smtClean="0">
                <a:solidFill>
                  <a:srgbClr val="000096"/>
                </a:solidFill>
                <a:latin typeface="+mj-lt"/>
              </a:rPr>
              <a:t>&gt;&lt;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td</a:t>
            </a:r>
            <a:r>
              <a:rPr lang="en-US" sz="1600" dirty="0">
                <a:solidFill>
                  <a:srgbClr val="F5844C"/>
                </a:solidFill>
                <a:latin typeface="+mj-lt"/>
              </a:rPr>
              <a:t> </a:t>
            </a:r>
            <a:r>
              <a:rPr lang="en-US" sz="1600" dirty="0" err="1">
                <a:solidFill>
                  <a:srgbClr val="F5844C"/>
                </a:solidFill>
                <a:latin typeface="+mj-lt"/>
              </a:rPr>
              <a:t>rowspan</a:t>
            </a:r>
            <a:r>
              <a:rPr lang="en-US" sz="16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600" dirty="0">
                <a:solidFill>
                  <a:srgbClr val="993300"/>
                </a:solidFill>
                <a:latin typeface="+mj-lt"/>
              </a:rPr>
              <a:t>"2"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Measurement #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&lt;/td&gt;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+mj-lt"/>
              </a:rPr>
            </a:br>
            <a:r>
              <a:rPr lang="en-US" sz="1600" dirty="0">
                <a:solidFill>
                  <a:srgbClr val="000000"/>
                </a:solidFill>
                <a:latin typeface="+mj-lt"/>
              </a:rPr>
              <a:t>                    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&lt;td</a:t>
            </a:r>
            <a:r>
              <a:rPr lang="en-US" sz="1600" dirty="0">
                <a:solidFill>
                  <a:srgbClr val="F5844C"/>
                </a:solidFill>
                <a:latin typeface="+mj-lt"/>
              </a:rPr>
              <a:t> </a:t>
            </a:r>
            <a:r>
              <a:rPr lang="en-US" sz="1600" dirty="0" err="1">
                <a:solidFill>
                  <a:srgbClr val="F5844C"/>
                </a:solidFill>
                <a:latin typeface="+mj-lt"/>
              </a:rPr>
              <a:t>rowspan</a:t>
            </a:r>
            <a:r>
              <a:rPr lang="en-US" sz="16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600" dirty="0">
                <a:solidFill>
                  <a:srgbClr val="993300"/>
                </a:solidFill>
                <a:latin typeface="+mj-lt"/>
              </a:rPr>
              <a:t>"2"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Date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&lt;/td&gt;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+mj-lt"/>
              </a:rPr>
            </a:br>
            <a:r>
              <a:rPr lang="en-US" sz="1600" dirty="0">
                <a:solidFill>
                  <a:srgbClr val="000000"/>
                </a:solidFill>
                <a:latin typeface="+mj-lt"/>
              </a:rPr>
              <a:t>                    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&lt;td</a:t>
            </a:r>
            <a:r>
              <a:rPr lang="en-US" sz="1600" dirty="0">
                <a:solidFill>
                  <a:srgbClr val="F5844C"/>
                </a:solidFill>
                <a:latin typeface="+mj-lt"/>
              </a:rPr>
              <a:t> </a:t>
            </a:r>
            <a:r>
              <a:rPr lang="en-US" sz="1600" dirty="0" err="1">
                <a:solidFill>
                  <a:srgbClr val="F5844C"/>
                </a:solidFill>
                <a:latin typeface="+mj-lt"/>
              </a:rPr>
              <a:t>colspan</a:t>
            </a:r>
            <a:r>
              <a:rPr lang="en-US" sz="16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600" dirty="0">
                <a:solidFill>
                  <a:srgbClr val="993300"/>
                </a:solidFill>
                <a:latin typeface="+mj-lt"/>
              </a:rPr>
              <a:t>"2"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Blood Pressure [mm]HG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&lt;/td&gt;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+mj-lt"/>
              </a:rPr>
            </a:br>
            <a:r>
              <a:rPr lang="en-US" sz="1600" dirty="0">
                <a:solidFill>
                  <a:srgbClr val="000000"/>
                </a:solidFill>
                <a:latin typeface="+mj-lt"/>
              </a:rPr>
              <a:t>                    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&lt;td</a:t>
            </a:r>
            <a:r>
              <a:rPr lang="en-US" sz="1600" dirty="0">
                <a:solidFill>
                  <a:srgbClr val="F5844C"/>
                </a:solidFill>
                <a:latin typeface="+mj-lt"/>
              </a:rPr>
              <a:t> </a:t>
            </a:r>
            <a:r>
              <a:rPr lang="en-US" sz="1600" dirty="0" err="1">
                <a:solidFill>
                  <a:srgbClr val="F5844C"/>
                </a:solidFill>
                <a:latin typeface="+mj-lt"/>
              </a:rPr>
              <a:t>rowspan</a:t>
            </a:r>
            <a:r>
              <a:rPr lang="en-US" sz="16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600" dirty="0">
                <a:solidFill>
                  <a:srgbClr val="993300"/>
                </a:solidFill>
                <a:latin typeface="+mj-lt"/>
              </a:rPr>
              <a:t>"2"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Heart Rate [beat/m]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&lt;/td&gt;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+mj-lt"/>
              </a:rPr>
            </a:br>
            <a:r>
              <a:rPr lang="en-US" sz="1600" dirty="0">
                <a:solidFill>
                  <a:srgbClr val="000000"/>
                </a:solidFill>
                <a:latin typeface="+mj-lt"/>
              </a:rPr>
              <a:t>                    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&lt;td</a:t>
            </a:r>
            <a:r>
              <a:rPr lang="en-US" sz="1600" dirty="0">
                <a:solidFill>
                  <a:srgbClr val="F5844C"/>
                </a:solidFill>
                <a:latin typeface="+mj-lt"/>
              </a:rPr>
              <a:t> </a:t>
            </a:r>
            <a:r>
              <a:rPr lang="en-US" sz="1600" dirty="0" err="1">
                <a:solidFill>
                  <a:srgbClr val="F5844C"/>
                </a:solidFill>
                <a:latin typeface="+mj-lt"/>
              </a:rPr>
              <a:t>rowspan</a:t>
            </a:r>
            <a:r>
              <a:rPr lang="en-US" sz="1600" dirty="0">
                <a:solidFill>
                  <a:srgbClr val="FF8040"/>
                </a:solidFill>
                <a:latin typeface="+mj-lt"/>
              </a:rPr>
              <a:t>=</a:t>
            </a:r>
            <a:r>
              <a:rPr lang="en-US" sz="1600" dirty="0">
                <a:solidFill>
                  <a:srgbClr val="993300"/>
                </a:solidFill>
                <a:latin typeface="+mj-lt"/>
              </a:rPr>
              <a:t>"2"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Interpretation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&lt;/td&gt;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+mj-lt"/>
              </a:rPr>
            </a:br>
            <a:r>
              <a:rPr lang="en-US" sz="1600" dirty="0">
                <a:solidFill>
                  <a:srgbClr val="000000"/>
                </a:solidFill>
                <a:latin typeface="+mj-lt"/>
              </a:rPr>
              <a:t>                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&lt;/</a:t>
            </a:r>
            <a:r>
              <a:rPr lang="en-US" sz="1600" dirty="0" err="1">
                <a:solidFill>
                  <a:srgbClr val="000096"/>
                </a:solidFill>
                <a:latin typeface="+mj-lt"/>
              </a:rPr>
              <a:t>tr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+mj-lt"/>
              </a:rPr>
            </a:br>
            <a:r>
              <a:rPr lang="en-US" sz="1600" dirty="0">
                <a:solidFill>
                  <a:srgbClr val="000000"/>
                </a:solidFill>
                <a:latin typeface="+mj-lt"/>
              </a:rPr>
              <a:t>                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</a:t>
            </a:r>
            <a:r>
              <a:rPr lang="en-US" sz="1600" dirty="0" err="1">
                <a:solidFill>
                  <a:srgbClr val="000096"/>
                </a:solidFill>
                <a:latin typeface="+mj-lt"/>
              </a:rPr>
              <a:t>tr</a:t>
            </a:r>
            <a:r>
              <a:rPr lang="en-US" sz="1600" dirty="0" smtClean="0">
                <a:solidFill>
                  <a:srgbClr val="000096"/>
                </a:solidFill>
                <a:latin typeface="+mj-lt"/>
              </a:rPr>
              <a:t>&gt;&lt;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td&gt;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Systolic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&lt;/td</a:t>
            </a:r>
            <a:r>
              <a:rPr lang="en-US" sz="1600" dirty="0" smtClean="0">
                <a:solidFill>
                  <a:srgbClr val="000096"/>
                </a:solidFill>
                <a:latin typeface="+mj-lt"/>
              </a:rPr>
              <a:t>&gt;&lt;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td&gt;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Diastolic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&lt;/td</a:t>
            </a:r>
            <a:r>
              <a:rPr lang="en-US" sz="1600" dirty="0" smtClean="0">
                <a:solidFill>
                  <a:srgbClr val="000096"/>
                </a:solidFill>
                <a:latin typeface="+mj-lt"/>
              </a:rPr>
              <a:t>&gt;&lt;/</a:t>
            </a:r>
            <a:r>
              <a:rPr lang="en-US" sz="1600" dirty="0" err="1">
                <a:solidFill>
                  <a:srgbClr val="000096"/>
                </a:solidFill>
                <a:latin typeface="+mj-lt"/>
              </a:rPr>
              <a:t>tr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+mj-lt"/>
              </a:rPr>
            </a:br>
            <a:r>
              <a:rPr lang="en-US" sz="1600" dirty="0">
                <a:solidFill>
                  <a:srgbClr val="000000"/>
                </a:solidFill>
                <a:latin typeface="+mj-lt"/>
              </a:rPr>
              <a:t>            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&lt;/</a:t>
            </a:r>
            <a:r>
              <a:rPr lang="en-US" sz="1600" dirty="0" err="1">
                <a:solidFill>
                  <a:srgbClr val="000096"/>
                </a:solidFill>
                <a:latin typeface="+mj-lt"/>
              </a:rPr>
              <a:t>thead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+mj-lt"/>
              </a:rPr>
            </a:br>
            <a:r>
              <a:rPr lang="en-US" sz="1600" dirty="0">
                <a:solidFill>
                  <a:srgbClr val="000000"/>
                </a:solidFill>
                <a:latin typeface="+mj-lt"/>
              </a:rPr>
              <a:t>            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</a:t>
            </a:r>
            <a:r>
              <a:rPr lang="en-US" sz="1600" dirty="0" err="1">
                <a:solidFill>
                  <a:srgbClr val="000096"/>
                </a:solidFill>
                <a:latin typeface="+mj-lt"/>
              </a:rPr>
              <a:t>tbody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+mj-lt"/>
              </a:rPr>
            </a:br>
            <a:r>
              <a:rPr lang="en-US" sz="1600" dirty="0">
                <a:solidFill>
                  <a:srgbClr val="000000"/>
                </a:solidFill>
                <a:latin typeface="+mj-lt"/>
              </a:rPr>
              <a:t>                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</a:t>
            </a:r>
            <a:r>
              <a:rPr lang="en-US" sz="1600" dirty="0" err="1">
                <a:solidFill>
                  <a:srgbClr val="000096"/>
                </a:solidFill>
                <a:latin typeface="+mj-lt"/>
              </a:rPr>
              <a:t>tr</a:t>
            </a:r>
            <a:r>
              <a:rPr lang="en-US" sz="1600" dirty="0" smtClean="0">
                <a:solidFill>
                  <a:srgbClr val="000096"/>
                </a:solidFill>
                <a:latin typeface="+mj-lt"/>
              </a:rPr>
              <a:t>&gt;&lt;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td&gt;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1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&lt;/td&gt;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+mj-lt"/>
              </a:rPr>
            </a:br>
            <a:r>
              <a:rPr lang="en-US" sz="1600" dirty="0">
                <a:solidFill>
                  <a:srgbClr val="000000"/>
                </a:solidFill>
                <a:latin typeface="+mj-lt"/>
              </a:rPr>
              <a:t>                    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&lt;td&gt;&lt;time&gt;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06-24-2011 19:33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&lt;/time&gt;&lt;/td&gt;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+mj-lt"/>
              </a:rPr>
            </a:br>
            <a:r>
              <a:rPr lang="en-US" sz="1600" dirty="0">
                <a:solidFill>
                  <a:srgbClr val="000000"/>
                </a:solidFill>
                <a:latin typeface="+mj-lt"/>
              </a:rPr>
              <a:t>                    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&lt;td&gt;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144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&lt;/td</a:t>
            </a:r>
            <a:r>
              <a:rPr lang="en-US" sz="1600" dirty="0" smtClean="0">
                <a:solidFill>
                  <a:srgbClr val="000096"/>
                </a:solidFill>
                <a:latin typeface="+mj-lt"/>
              </a:rPr>
              <a:t>&gt;&lt;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td&gt;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101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&lt;/td</a:t>
            </a:r>
            <a:r>
              <a:rPr lang="en-US" sz="1600" dirty="0" smtClean="0">
                <a:solidFill>
                  <a:srgbClr val="000096"/>
                </a:solidFill>
                <a:latin typeface="+mj-lt"/>
              </a:rPr>
              <a:t>&gt;&lt;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td&gt;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80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&lt;/td&gt;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+mj-lt"/>
              </a:rPr>
            </a:br>
            <a:r>
              <a:rPr lang="en-US" sz="1600" dirty="0">
                <a:solidFill>
                  <a:srgbClr val="000000"/>
                </a:solidFill>
                <a:latin typeface="+mj-lt"/>
              </a:rPr>
              <a:t>                    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&lt;td&gt;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Moderate Hypertension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&lt;/td&gt;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+mj-lt"/>
              </a:rPr>
            </a:br>
            <a:r>
              <a:rPr lang="en-US" sz="1600" dirty="0">
                <a:solidFill>
                  <a:srgbClr val="000000"/>
                </a:solidFill>
                <a:latin typeface="+mj-lt"/>
              </a:rPr>
              <a:t>                </a:t>
            </a:r>
            <a:r>
              <a:rPr lang="en-US" sz="1600" dirty="0">
                <a:solidFill>
                  <a:srgbClr val="000096"/>
                </a:solidFill>
                <a:latin typeface="+mj-lt"/>
              </a:rPr>
              <a:t>&lt;/</a:t>
            </a:r>
            <a:r>
              <a:rPr lang="en-US" sz="1600" dirty="0" err="1">
                <a:solidFill>
                  <a:srgbClr val="000096"/>
                </a:solidFill>
                <a:latin typeface="+mj-lt"/>
              </a:rPr>
              <a:t>tr</a:t>
            </a:r>
            <a:r>
              <a:rPr lang="en-US" sz="1600" dirty="0" smtClean="0">
                <a:solidFill>
                  <a:srgbClr val="000096"/>
                </a:solidFill>
                <a:latin typeface="+mj-lt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53847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lvl="0" indent="0">
              <a:buNone/>
            </a:pPr>
            <a:r>
              <a:rPr kumimoji="0" lang="en-US" sz="3200" kern="1200" dirty="0" smtClean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Inside the HTML 5 Content</a:t>
            </a:r>
            <a:r>
              <a:rPr kumimoji="0" lang="en-US" sz="3200" kern="1200" baseline="0" dirty="0" smtClean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(Annotations)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defTabSz="228600">
              <a:buNone/>
            </a:pPr>
            <a:r>
              <a:rPr lang="en-US" dirty="0">
                <a:latin typeface="+mj-lt"/>
              </a:rPr>
              <a:t>&lt;</a:t>
            </a:r>
            <a:r>
              <a:rPr lang="en-US" dirty="0" err="1">
                <a:latin typeface="+mj-lt"/>
              </a:rPr>
              <a:t>tr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itemscope</a:t>
            </a:r>
            <a:r>
              <a:rPr lang="en-US" dirty="0">
                <a:latin typeface="+mj-lt"/>
              </a:rPr>
              <a:t>="</a:t>
            </a:r>
            <a:r>
              <a:rPr lang="en-US" dirty="0" err="1">
                <a:latin typeface="+mj-lt"/>
              </a:rPr>
              <a:t>itemscope</a:t>
            </a:r>
            <a:r>
              <a:rPr lang="en-US" dirty="0">
                <a:latin typeface="+mj-lt"/>
              </a:rPr>
              <a:t>" </a:t>
            </a:r>
            <a:r>
              <a:rPr lang="en-US" dirty="0" err="1">
                <a:latin typeface="+mj-lt"/>
              </a:rPr>
              <a:t>itemprop</a:t>
            </a:r>
            <a:r>
              <a:rPr lang="en-US" dirty="0">
                <a:latin typeface="+mj-lt"/>
              </a:rPr>
              <a:t>="</a:t>
            </a:r>
            <a:r>
              <a:rPr lang="en-US" dirty="0" smtClean="0">
                <a:latin typeface="+mj-lt"/>
              </a:rPr>
              <a:t>organizer“ </a:t>
            </a:r>
            <a:r>
              <a:rPr lang="en-US" dirty="0" err="1" smtClean="0">
                <a:latin typeface="+mj-lt"/>
              </a:rPr>
              <a:t>itemtype</a:t>
            </a:r>
            <a:r>
              <a:rPr lang="en-US" dirty="0">
                <a:latin typeface="+mj-lt"/>
              </a:rPr>
              <a:t>="urn:hl7-org:v3:rim:Organizer"&gt;</a:t>
            </a:r>
            <a:br>
              <a:rPr lang="en-US" dirty="0">
                <a:latin typeface="+mj-lt"/>
              </a:rPr>
            </a:br>
            <a:r>
              <a:rPr lang="en-US" dirty="0" smtClean="0">
                <a:latin typeface="+mj-lt"/>
              </a:rPr>
              <a:t>	&lt;</a:t>
            </a:r>
            <a:r>
              <a:rPr lang="en-US" dirty="0">
                <a:latin typeface="+mj-lt"/>
              </a:rPr>
              <a:t>td&gt;&lt;span </a:t>
            </a:r>
            <a:r>
              <a:rPr lang="en-US" dirty="0" err="1">
                <a:latin typeface="+mj-lt"/>
              </a:rPr>
              <a:t>itemprop</a:t>
            </a:r>
            <a:r>
              <a:rPr lang="en-US" dirty="0">
                <a:latin typeface="+mj-lt"/>
              </a:rPr>
              <a:t>="</a:t>
            </a:r>
            <a:r>
              <a:rPr lang="en-US" dirty="0" err="1">
                <a:latin typeface="+mj-lt"/>
              </a:rPr>
              <a:t>repeatNumber</a:t>
            </a:r>
            <a:r>
              <a:rPr lang="en-US" dirty="0">
                <a:latin typeface="+mj-lt"/>
              </a:rPr>
              <a:t>" id="measurement1"&gt;1&lt;/span&gt;&lt;/td&gt;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    </a:t>
            </a:r>
            <a:r>
              <a:rPr lang="en-US" dirty="0" smtClean="0">
                <a:latin typeface="+mj-lt"/>
              </a:rPr>
              <a:t>&lt;</a:t>
            </a:r>
            <a:r>
              <a:rPr lang="en-US" dirty="0">
                <a:latin typeface="+mj-lt"/>
              </a:rPr>
              <a:t>td&gt;&lt;time </a:t>
            </a:r>
            <a:r>
              <a:rPr lang="en-US" dirty="0" err="1">
                <a:latin typeface="+mj-lt"/>
              </a:rPr>
              <a:t>itemprop</a:t>
            </a:r>
            <a:r>
              <a:rPr lang="en-US" dirty="0">
                <a:latin typeface="+mj-lt"/>
              </a:rPr>
              <a:t>="</a:t>
            </a:r>
            <a:r>
              <a:rPr lang="en-US" dirty="0" err="1">
                <a:latin typeface="+mj-lt"/>
              </a:rPr>
              <a:t>effectiveTime</a:t>
            </a:r>
            <a:r>
              <a:rPr lang="en-US" dirty="0">
                <a:latin typeface="+mj-lt"/>
              </a:rPr>
              <a:t>" </a:t>
            </a: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		</a:t>
            </a:r>
            <a:r>
              <a:rPr lang="en-US" dirty="0" err="1" smtClean="0">
                <a:latin typeface="+mj-lt"/>
              </a:rPr>
              <a:t>datetime</a:t>
            </a:r>
            <a:r>
              <a:rPr lang="en-US" dirty="0">
                <a:latin typeface="+mj-lt"/>
              </a:rPr>
              <a:t>="2011-06-24T19:33"&gt;</a:t>
            </a:r>
            <a:r>
              <a:rPr lang="en-US" dirty="0" smtClean="0">
                <a:latin typeface="+mj-lt"/>
              </a:rPr>
              <a:t>06-24-2011 19:33</a:t>
            </a:r>
            <a:r>
              <a:rPr lang="en-US" dirty="0">
                <a:latin typeface="+mj-lt"/>
              </a:rPr>
              <a:t>&lt;/time&gt;&lt;/td&gt;</a:t>
            </a:r>
            <a:br>
              <a:rPr lang="en-US" dirty="0">
                <a:latin typeface="+mj-lt"/>
              </a:rPr>
            </a:br>
            <a:r>
              <a:rPr lang="en-US" dirty="0" smtClean="0">
                <a:latin typeface="+mj-lt"/>
              </a:rPr>
              <a:t>	&lt;</a:t>
            </a:r>
            <a:r>
              <a:rPr lang="en-US" dirty="0">
                <a:latin typeface="+mj-lt"/>
              </a:rPr>
              <a:t>td </a:t>
            </a:r>
            <a:r>
              <a:rPr lang="en-US" dirty="0" err="1">
                <a:latin typeface="+mj-lt"/>
              </a:rPr>
              <a:t>itemscope</a:t>
            </a:r>
            <a:r>
              <a:rPr lang="en-US" dirty="0">
                <a:latin typeface="+mj-lt"/>
              </a:rPr>
              <a:t>="</a:t>
            </a:r>
            <a:r>
              <a:rPr lang="en-US" dirty="0" err="1">
                <a:latin typeface="+mj-lt"/>
              </a:rPr>
              <a:t>itemscope</a:t>
            </a:r>
            <a:r>
              <a:rPr lang="en-US" dirty="0">
                <a:latin typeface="+mj-lt"/>
              </a:rPr>
              <a:t>" </a:t>
            </a:r>
            <a:r>
              <a:rPr lang="en-US" dirty="0" err="1">
                <a:latin typeface="+mj-lt"/>
              </a:rPr>
              <a:t>itemtype</a:t>
            </a:r>
            <a:r>
              <a:rPr lang="en-US" dirty="0">
                <a:latin typeface="+mj-lt"/>
              </a:rPr>
              <a:t>="urn:hl7-org:v3:rim:Observation"</a:t>
            </a:r>
            <a:br>
              <a:rPr lang="en-US" dirty="0">
                <a:latin typeface="+mj-lt"/>
              </a:rPr>
            </a:br>
            <a:r>
              <a:rPr lang="en-US" dirty="0" smtClean="0">
                <a:latin typeface="+mj-lt"/>
              </a:rPr>
              <a:t>		</a:t>
            </a:r>
            <a:r>
              <a:rPr lang="en-US" dirty="0" err="1" smtClean="0">
                <a:latin typeface="+mj-lt"/>
              </a:rPr>
              <a:t>itemref</a:t>
            </a:r>
            <a:r>
              <a:rPr lang="en-US" dirty="0">
                <a:latin typeface="+mj-lt"/>
              </a:rPr>
              <a:t>="bps measurement1"&gt;&lt;span </a:t>
            </a:r>
            <a:r>
              <a:rPr lang="en-US" dirty="0" err="1">
                <a:latin typeface="+mj-lt"/>
              </a:rPr>
              <a:t>itemscope</a:t>
            </a:r>
            <a:r>
              <a:rPr lang="en-US" dirty="0">
                <a:latin typeface="+mj-lt"/>
              </a:rPr>
              <a:t>="</a:t>
            </a:r>
            <a:r>
              <a:rPr lang="en-US" dirty="0" err="1" smtClean="0">
                <a:latin typeface="+mj-lt"/>
              </a:rPr>
              <a:t>itemscope</a:t>
            </a:r>
            <a:r>
              <a:rPr lang="en-US" dirty="0" smtClean="0">
                <a:latin typeface="+mj-lt"/>
              </a:rPr>
              <a:t>“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		</a:t>
            </a:r>
            <a:r>
              <a:rPr lang="en-US" dirty="0" err="1" smtClean="0">
                <a:latin typeface="+mj-lt"/>
              </a:rPr>
              <a:t>itemprop</a:t>
            </a:r>
            <a:r>
              <a:rPr lang="en-US" dirty="0">
                <a:latin typeface="+mj-lt"/>
              </a:rPr>
              <a:t>="</a:t>
            </a:r>
            <a:r>
              <a:rPr lang="en-US" dirty="0" smtClean="0">
                <a:latin typeface="+mj-lt"/>
              </a:rPr>
              <a:t>value“ </a:t>
            </a:r>
            <a:r>
              <a:rPr lang="en-US" dirty="0" err="1" smtClean="0">
                <a:latin typeface="+mj-lt"/>
              </a:rPr>
              <a:t>itemref</a:t>
            </a:r>
            <a:r>
              <a:rPr lang="en-US" dirty="0">
                <a:latin typeface="+mj-lt"/>
              </a:rPr>
              <a:t>="</a:t>
            </a:r>
            <a:r>
              <a:rPr lang="en-US" dirty="0" err="1">
                <a:latin typeface="+mj-lt"/>
              </a:rPr>
              <a:t>bpunit</a:t>
            </a:r>
            <a:r>
              <a:rPr lang="en-US" dirty="0">
                <a:latin typeface="+mj-lt"/>
              </a:rPr>
              <a:t>" </a:t>
            </a:r>
            <a:r>
              <a:rPr lang="en-US" dirty="0" err="1">
                <a:latin typeface="+mj-lt"/>
              </a:rPr>
              <a:t>itemtype</a:t>
            </a:r>
            <a:r>
              <a:rPr lang="en-US" dirty="0">
                <a:latin typeface="+mj-lt"/>
              </a:rPr>
              <a:t>="urn:hl7-org:v3:dt:PQ"&gt;</a:t>
            </a:r>
            <a:br>
              <a:rPr lang="en-US" dirty="0">
                <a:latin typeface="+mj-lt"/>
              </a:rPr>
            </a:br>
            <a:r>
              <a:rPr lang="en-US" dirty="0" smtClean="0">
                <a:latin typeface="+mj-lt"/>
              </a:rPr>
              <a:t>		&lt;</a:t>
            </a:r>
            <a:r>
              <a:rPr lang="en-US" dirty="0">
                <a:latin typeface="+mj-lt"/>
              </a:rPr>
              <a:t>span </a:t>
            </a:r>
            <a:r>
              <a:rPr lang="en-US" dirty="0" err="1">
                <a:latin typeface="+mj-lt"/>
              </a:rPr>
              <a:t>itemprop</a:t>
            </a:r>
            <a:r>
              <a:rPr lang="en-US" dirty="0">
                <a:latin typeface="+mj-lt"/>
              </a:rPr>
              <a:t>="value"&gt;144&lt;/span&gt;</a:t>
            </a:r>
            <a:br>
              <a:rPr lang="en-US" dirty="0">
                <a:latin typeface="+mj-lt"/>
              </a:rPr>
            </a:br>
            <a:r>
              <a:rPr lang="en-US" dirty="0" smtClean="0">
                <a:latin typeface="+mj-lt"/>
              </a:rPr>
              <a:t>	&lt;/</a:t>
            </a:r>
            <a:r>
              <a:rPr lang="en-US" dirty="0">
                <a:latin typeface="+mj-lt"/>
              </a:rPr>
              <a:t>td&gt;</a:t>
            </a:r>
            <a:br>
              <a:rPr lang="en-US" dirty="0">
                <a:latin typeface="+mj-lt"/>
              </a:rPr>
            </a:br>
            <a:r>
              <a:rPr lang="en-US" dirty="0" smtClean="0">
                <a:latin typeface="+mj-lt"/>
              </a:rPr>
              <a:t>	&lt;</a:t>
            </a:r>
            <a:r>
              <a:rPr lang="en-US" dirty="0">
                <a:latin typeface="+mj-lt"/>
              </a:rPr>
              <a:t>td </a:t>
            </a:r>
            <a:r>
              <a:rPr lang="en-US" dirty="0" err="1">
                <a:latin typeface="+mj-lt"/>
              </a:rPr>
              <a:t>itemscope</a:t>
            </a:r>
            <a:r>
              <a:rPr lang="en-US" dirty="0">
                <a:latin typeface="+mj-lt"/>
              </a:rPr>
              <a:t>="</a:t>
            </a:r>
            <a:r>
              <a:rPr lang="en-US" dirty="0" err="1">
                <a:latin typeface="+mj-lt"/>
              </a:rPr>
              <a:t>itemscope</a:t>
            </a:r>
            <a:r>
              <a:rPr lang="en-US" dirty="0">
                <a:latin typeface="+mj-lt"/>
              </a:rPr>
              <a:t>" </a:t>
            </a:r>
            <a:r>
              <a:rPr lang="en-US" dirty="0" err="1">
                <a:latin typeface="+mj-lt"/>
              </a:rPr>
              <a:t>itemtype</a:t>
            </a:r>
            <a:r>
              <a:rPr lang="en-US" dirty="0">
                <a:latin typeface="+mj-lt"/>
              </a:rPr>
              <a:t>="urn:hl7-org:v3:rim:Observation"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    </a:t>
            </a:r>
            <a:r>
              <a:rPr lang="en-US" dirty="0" smtClean="0">
                <a:latin typeface="+mj-lt"/>
              </a:rPr>
              <a:t>	</a:t>
            </a:r>
            <a:r>
              <a:rPr lang="en-US" dirty="0" err="1" smtClean="0">
                <a:latin typeface="+mj-lt"/>
              </a:rPr>
              <a:t>itemref</a:t>
            </a:r>
            <a:r>
              <a:rPr lang="en-US" dirty="0">
                <a:latin typeface="+mj-lt"/>
              </a:rPr>
              <a:t>="bpd measurement1"&gt;&lt;span </a:t>
            </a:r>
            <a:r>
              <a:rPr lang="en-US" dirty="0" err="1">
                <a:latin typeface="+mj-lt"/>
              </a:rPr>
              <a:t>itemscope</a:t>
            </a:r>
            <a:r>
              <a:rPr lang="en-US" dirty="0">
                <a:latin typeface="+mj-lt"/>
              </a:rPr>
              <a:t>="</a:t>
            </a:r>
            <a:r>
              <a:rPr lang="en-US" dirty="0" err="1" smtClean="0">
                <a:latin typeface="+mj-lt"/>
              </a:rPr>
              <a:t>itemscope</a:t>
            </a:r>
            <a:r>
              <a:rPr lang="en-US" dirty="0" smtClean="0">
                <a:latin typeface="+mj-lt"/>
              </a:rPr>
              <a:t>“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		</a:t>
            </a:r>
            <a:r>
              <a:rPr lang="en-US" dirty="0" err="1" smtClean="0">
                <a:latin typeface="+mj-lt"/>
              </a:rPr>
              <a:t>itemprop</a:t>
            </a:r>
            <a:r>
              <a:rPr lang="en-US" dirty="0">
                <a:latin typeface="+mj-lt"/>
              </a:rPr>
              <a:t>="</a:t>
            </a:r>
            <a:r>
              <a:rPr lang="en-US" dirty="0" smtClean="0">
                <a:latin typeface="+mj-lt"/>
              </a:rPr>
              <a:t>value“ </a:t>
            </a:r>
            <a:r>
              <a:rPr lang="en-US" dirty="0" err="1" smtClean="0">
                <a:latin typeface="+mj-lt"/>
              </a:rPr>
              <a:t>itemref</a:t>
            </a:r>
            <a:r>
              <a:rPr lang="en-US" dirty="0">
                <a:latin typeface="+mj-lt"/>
              </a:rPr>
              <a:t>="</a:t>
            </a:r>
            <a:r>
              <a:rPr lang="en-US" dirty="0" err="1">
                <a:latin typeface="+mj-lt"/>
              </a:rPr>
              <a:t>bpunit</a:t>
            </a:r>
            <a:r>
              <a:rPr lang="en-US" dirty="0">
                <a:latin typeface="+mj-lt"/>
              </a:rPr>
              <a:t>" </a:t>
            </a:r>
            <a:r>
              <a:rPr lang="en-US" dirty="0" err="1">
                <a:latin typeface="+mj-lt"/>
              </a:rPr>
              <a:t>itemtype</a:t>
            </a:r>
            <a:r>
              <a:rPr lang="en-US" dirty="0">
                <a:latin typeface="+mj-lt"/>
              </a:rPr>
              <a:t>="urn:hl7-org:v3:dt:PQ"&gt;</a:t>
            </a:r>
            <a:br>
              <a:rPr lang="en-US" dirty="0">
                <a:latin typeface="+mj-lt"/>
              </a:rPr>
            </a:br>
            <a:r>
              <a:rPr lang="en-US" dirty="0" smtClean="0">
                <a:latin typeface="+mj-lt"/>
              </a:rPr>
              <a:t>		&lt;</a:t>
            </a:r>
            <a:r>
              <a:rPr lang="en-US" dirty="0">
                <a:latin typeface="+mj-lt"/>
              </a:rPr>
              <a:t>span </a:t>
            </a:r>
            <a:r>
              <a:rPr lang="en-US" dirty="0" err="1">
                <a:latin typeface="+mj-lt"/>
              </a:rPr>
              <a:t>itemprop</a:t>
            </a:r>
            <a:r>
              <a:rPr lang="en-US" dirty="0">
                <a:latin typeface="+mj-lt"/>
              </a:rPr>
              <a:t>="value"&gt;101&lt;/span</a:t>
            </a:r>
            <a:r>
              <a:rPr lang="en-US" dirty="0" smtClean="0">
                <a:latin typeface="+mj-lt"/>
              </a:rPr>
              <a:t>&gt;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	&lt;/</a:t>
            </a:r>
            <a:r>
              <a:rPr lang="en-US" dirty="0">
                <a:latin typeface="+mj-lt"/>
              </a:rPr>
              <a:t>td&gt;</a:t>
            </a:r>
            <a:br>
              <a:rPr lang="en-US" dirty="0">
                <a:latin typeface="+mj-lt"/>
              </a:rPr>
            </a:br>
            <a:r>
              <a:rPr lang="en-US" dirty="0" smtClean="0">
                <a:latin typeface="+mj-lt"/>
              </a:rPr>
              <a:t>	&lt;</a:t>
            </a:r>
            <a:r>
              <a:rPr lang="en-US" dirty="0">
                <a:latin typeface="+mj-lt"/>
              </a:rPr>
              <a:t>td </a:t>
            </a:r>
            <a:r>
              <a:rPr lang="en-US" dirty="0" err="1">
                <a:latin typeface="+mj-lt"/>
              </a:rPr>
              <a:t>itemscope</a:t>
            </a:r>
            <a:r>
              <a:rPr lang="en-US" dirty="0">
                <a:latin typeface="+mj-lt"/>
              </a:rPr>
              <a:t>="</a:t>
            </a:r>
            <a:r>
              <a:rPr lang="en-US" dirty="0" err="1">
                <a:latin typeface="+mj-lt"/>
              </a:rPr>
              <a:t>itemscope</a:t>
            </a:r>
            <a:r>
              <a:rPr lang="en-US" dirty="0">
                <a:latin typeface="+mj-lt"/>
              </a:rPr>
              <a:t>" </a:t>
            </a:r>
            <a:r>
              <a:rPr lang="en-US" dirty="0" err="1">
                <a:latin typeface="+mj-lt"/>
              </a:rPr>
              <a:t>itemtype</a:t>
            </a:r>
            <a:r>
              <a:rPr lang="en-US" dirty="0">
                <a:latin typeface="+mj-lt"/>
              </a:rPr>
              <a:t>="urn:hl7-org:v3:rim:Observation"</a:t>
            </a:r>
            <a:br>
              <a:rPr lang="en-US" dirty="0">
                <a:latin typeface="+mj-lt"/>
              </a:rPr>
            </a:br>
            <a:r>
              <a:rPr lang="en-US" dirty="0" smtClean="0">
                <a:latin typeface="+mj-lt"/>
              </a:rPr>
              <a:t>		</a:t>
            </a:r>
            <a:r>
              <a:rPr lang="en-US" dirty="0" err="1" smtClean="0">
                <a:latin typeface="+mj-lt"/>
              </a:rPr>
              <a:t>itemref</a:t>
            </a:r>
            <a:r>
              <a:rPr lang="en-US" dirty="0">
                <a:latin typeface="+mj-lt"/>
              </a:rPr>
              <a:t>="bpd measurement1"&gt;&lt;span </a:t>
            </a:r>
            <a:r>
              <a:rPr lang="en-US" dirty="0" err="1">
                <a:latin typeface="+mj-lt"/>
              </a:rPr>
              <a:t>itemscope</a:t>
            </a:r>
            <a:r>
              <a:rPr lang="en-US" dirty="0">
                <a:latin typeface="+mj-lt"/>
              </a:rPr>
              <a:t>="</a:t>
            </a:r>
            <a:r>
              <a:rPr lang="en-US" dirty="0" err="1" smtClean="0">
                <a:latin typeface="+mj-lt"/>
              </a:rPr>
              <a:t>itemscope</a:t>
            </a:r>
            <a:r>
              <a:rPr lang="en-US" dirty="0" smtClean="0">
                <a:latin typeface="+mj-lt"/>
              </a:rPr>
              <a:t>“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		</a:t>
            </a:r>
            <a:r>
              <a:rPr lang="en-US" dirty="0" err="1" smtClean="0">
                <a:latin typeface="+mj-lt"/>
              </a:rPr>
              <a:t>itemprop</a:t>
            </a:r>
            <a:r>
              <a:rPr lang="en-US" dirty="0">
                <a:latin typeface="+mj-lt"/>
              </a:rPr>
              <a:t>="</a:t>
            </a:r>
            <a:r>
              <a:rPr lang="en-US" dirty="0" smtClean="0">
                <a:latin typeface="+mj-lt"/>
              </a:rPr>
              <a:t>value“ </a:t>
            </a:r>
            <a:r>
              <a:rPr lang="en-US" dirty="0" err="1" smtClean="0">
                <a:latin typeface="+mj-lt"/>
              </a:rPr>
              <a:t>itemref</a:t>
            </a:r>
            <a:r>
              <a:rPr lang="en-US" dirty="0">
                <a:latin typeface="+mj-lt"/>
              </a:rPr>
              <a:t>="</a:t>
            </a:r>
            <a:r>
              <a:rPr lang="en-US" dirty="0" err="1">
                <a:latin typeface="+mj-lt"/>
              </a:rPr>
              <a:t>hrunit</a:t>
            </a:r>
            <a:r>
              <a:rPr lang="en-US" dirty="0">
                <a:latin typeface="+mj-lt"/>
              </a:rPr>
              <a:t>" </a:t>
            </a:r>
            <a:r>
              <a:rPr lang="en-US" dirty="0" err="1">
                <a:latin typeface="+mj-lt"/>
              </a:rPr>
              <a:t>itemtype</a:t>
            </a:r>
            <a:r>
              <a:rPr lang="en-US" dirty="0">
                <a:latin typeface="+mj-lt"/>
              </a:rPr>
              <a:t>="urn:hl7-org:v3:dt:PQ"&gt;</a:t>
            </a:r>
            <a:br>
              <a:rPr lang="en-US" dirty="0">
                <a:latin typeface="+mj-lt"/>
              </a:rPr>
            </a:br>
            <a:r>
              <a:rPr lang="en-US" dirty="0" smtClean="0">
                <a:latin typeface="+mj-lt"/>
              </a:rPr>
              <a:t>		&lt;</a:t>
            </a:r>
            <a:r>
              <a:rPr lang="en-US" dirty="0">
                <a:latin typeface="+mj-lt"/>
              </a:rPr>
              <a:t>span </a:t>
            </a:r>
            <a:r>
              <a:rPr lang="en-US" dirty="0" err="1">
                <a:latin typeface="+mj-lt"/>
              </a:rPr>
              <a:t>itemprop</a:t>
            </a:r>
            <a:r>
              <a:rPr lang="en-US" dirty="0">
                <a:latin typeface="+mj-lt"/>
              </a:rPr>
              <a:t>="value"&gt;80&lt;/span</a:t>
            </a:r>
            <a:r>
              <a:rPr lang="en-US" dirty="0" smtClean="0">
                <a:latin typeface="+mj-lt"/>
              </a:rPr>
              <a:t>&gt;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	&lt;/</a:t>
            </a:r>
            <a:r>
              <a:rPr lang="en-US" dirty="0">
                <a:latin typeface="+mj-lt"/>
              </a:rPr>
              <a:t>td&gt;</a:t>
            </a:r>
            <a:br>
              <a:rPr lang="en-US" dirty="0">
                <a:latin typeface="+mj-lt"/>
              </a:rPr>
            </a:br>
            <a:r>
              <a:rPr lang="en-US" dirty="0" smtClean="0">
                <a:latin typeface="+mj-lt"/>
              </a:rPr>
              <a:t>	&lt;</a:t>
            </a:r>
            <a:r>
              <a:rPr lang="en-US" dirty="0">
                <a:latin typeface="+mj-lt"/>
              </a:rPr>
              <a:t>td&gt;Moderate Hypertension&lt;/td&gt;</a:t>
            </a:r>
            <a:br>
              <a:rPr lang="en-US" dirty="0">
                <a:latin typeface="+mj-lt"/>
              </a:rPr>
            </a:br>
            <a:r>
              <a:rPr lang="en-US" dirty="0" smtClean="0">
                <a:latin typeface="+mj-lt"/>
              </a:rPr>
              <a:t>&lt;/</a:t>
            </a:r>
            <a:r>
              <a:rPr lang="en-US" dirty="0" err="1">
                <a:latin typeface="+mj-lt"/>
              </a:rPr>
              <a:t>tr</a:t>
            </a:r>
            <a:r>
              <a:rPr lang="en-US" dirty="0">
                <a:latin typeface="+mj-lt"/>
              </a:rPr>
              <a:t>&gt;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4840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Healthcare Industry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/>
          <a:lstStyle/>
          <a:p>
            <a:r>
              <a:rPr lang="en-US" baseline="0" dirty="0" smtClean="0"/>
              <a:t>Support for Data Exchange in highly Regulated Environment</a:t>
            </a:r>
          </a:p>
          <a:p>
            <a:pPr lvl="1"/>
            <a:r>
              <a:rPr lang="en-US" dirty="0" smtClean="0"/>
              <a:t>FDA</a:t>
            </a:r>
          </a:p>
          <a:p>
            <a:pPr lvl="1"/>
            <a:r>
              <a:rPr lang="en-US" baseline="0" dirty="0" smtClean="0"/>
              <a:t>HIPAA</a:t>
            </a:r>
          </a:p>
          <a:p>
            <a:pPr lvl="1"/>
            <a:r>
              <a:rPr lang="en-US" dirty="0" smtClean="0"/>
              <a:t>HITECH</a:t>
            </a:r>
            <a:endParaRPr lang="en-US" baseline="0" dirty="0" smtClean="0"/>
          </a:p>
          <a:p>
            <a:r>
              <a:rPr lang="en-US" baseline="0" dirty="0" smtClean="0"/>
              <a:t>Requires Content </a:t>
            </a:r>
            <a:r>
              <a:rPr lang="en-US" baseline="0" dirty="0" smtClean="0"/>
              <a:t>Models</a:t>
            </a:r>
            <a:r>
              <a:rPr lang="en-US" dirty="0" smtClean="0"/>
              <a:t> that can be Validated</a:t>
            </a:r>
          </a:p>
          <a:p>
            <a:pPr lvl="1"/>
            <a:r>
              <a:rPr lang="en-US" dirty="0" smtClean="0"/>
              <a:t>Basic Structure</a:t>
            </a:r>
          </a:p>
          <a:p>
            <a:pPr lvl="2"/>
            <a:r>
              <a:rPr lang="en-US" dirty="0" smtClean="0"/>
              <a:t>Syntax</a:t>
            </a:r>
          </a:p>
          <a:p>
            <a:pPr lvl="2"/>
            <a:r>
              <a:rPr lang="en-US" dirty="0" smtClean="0"/>
              <a:t>General Semantics</a:t>
            </a:r>
          </a:p>
          <a:p>
            <a:pPr lvl="1"/>
            <a:r>
              <a:rPr lang="en-US" dirty="0" smtClean="0"/>
              <a:t>Business Rules</a:t>
            </a:r>
          </a:p>
          <a:p>
            <a:pPr lvl="2"/>
            <a:r>
              <a:rPr lang="en-US" dirty="0" smtClean="0"/>
              <a:t>Does “this” collection of data make sense</a:t>
            </a:r>
          </a:p>
          <a:p>
            <a:pPr lvl="2"/>
            <a:r>
              <a:rPr lang="en-US" dirty="0" smtClean="0"/>
              <a:t>E.g., co-occurrence rules 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9234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for Healthcare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143000"/>
            <a:ext cx="8229600" cy="52425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Greatly lowers Barriers to Entry</a:t>
            </a:r>
          </a:p>
          <a:p>
            <a:pPr lvl="1"/>
            <a:r>
              <a:rPr lang="en-US" dirty="0" smtClean="0"/>
              <a:t>1 CDA Book</a:t>
            </a:r>
          </a:p>
          <a:p>
            <a:pPr lvl="1"/>
            <a:r>
              <a:rPr lang="en-US" dirty="0" smtClean="0"/>
              <a:t>3 dozen HTML 5 Books</a:t>
            </a:r>
          </a:p>
          <a:p>
            <a:pPr lvl="1"/>
            <a:r>
              <a:rPr lang="en-US" dirty="0" smtClean="0"/>
              <a:t>3 books covering </a:t>
            </a:r>
            <a:r>
              <a:rPr lang="en-US" dirty="0" err="1" smtClean="0"/>
              <a:t>Microdata</a:t>
            </a:r>
            <a:endParaRPr lang="en-US" dirty="0" smtClean="0"/>
          </a:p>
          <a:p>
            <a:r>
              <a:rPr lang="en-US" dirty="0" smtClean="0"/>
              <a:t>Reduced Training Time</a:t>
            </a:r>
          </a:p>
          <a:p>
            <a:r>
              <a:rPr lang="en-US" dirty="0" smtClean="0"/>
              <a:t>Access </a:t>
            </a:r>
            <a:r>
              <a:rPr lang="en-US" dirty="0" smtClean="0"/>
              <a:t>to Editing, Scripting and Forms</a:t>
            </a:r>
          </a:p>
          <a:p>
            <a:r>
              <a:rPr lang="en-US" dirty="0" smtClean="0"/>
              <a:t>Access to JSON, RSS, ATOM, </a:t>
            </a:r>
            <a:r>
              <a:rPr lang="en-US" dirty="0" err="1" smtClean="0"/>
              <a:t>RDFa</a:t>
            </a:r>
            <a:r>
              <a:rPr lang="en-US" dirty="0" smtClean="0"/>
              <a:t>, </a:t>
            </a:r>
            <a:r>
              <a:rPr lang="en-US" dirty="0" smtClean="0"/>
              <a:t>OWL</a:t>
            </a:r>
          </a:p>
          <a:p>
            <a:r>
              <a:rPr lang="en-US" dirty="0" smtClean="0"/>
              <a:t>Support for multiple models in </a:t>
            </a:r>
            <a:r>
              <a:rPr lang="en-US" dirty="0" err="1" smtClean="0"/>
              <a:t>Microdata</a:t>
            </a:r>
            <a:endParaRPr lang="en-US" dirty="0" smtClean="0"/>
          </a:p>
          <a:p>
            <a:pPr lvl="1"/>
            <a:r>
              <a:rPr lang="en-US" dirty="0" smtClean="0"/>
              <a:t>HL7 RIM</a:t>
            </a:r>
          </a:p>
          <a:p>
            <a:pPr lvl="1"/>
            <a:r>
              <a:rPr lang="en-US" dirty="0" smtClean="0"/>
              <a:t>CEN 13606</a:t>
            </a:r>
          </a:p>
          <a:p>
            <a:pPr lvl="1"/>
            <a:r>
              <a:rPr lang="en-US" dirty="0" smtClean="0"/>
              <a:t>CCR</a:t>
            </a:r>
          </a:p>
          <a:p>
            <a:pPr lvl="1"/>
            <a:r>
              <a:rPr lang="en-US" dirty="0" smtClean="0"/>
              <a:t>DCM</a:t>
            </a:r>
          </a:p>
          <a:p>
            <a:pPr lvl="1"/>
            <a:r>
              <a:rPr lang="en-US" dirty="0" smtClean="0"/>
              <a:t>CEM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70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Schema for valid XHTML 5</a:t>
            </a:r>
          </a:p>
          <a:p>
            <a:pPr lvl="1"/>
            <a:r>
              <a:rPr lang="en-US" dirty="0" smtClean="0"/>
              <a:t>Enables validation using W3C Schema and Schematron</a:t>
            </a:r>
          </a:p>
          <a:p>
            <a:r>
              <a:rPr lang="en-US" dirty="0" err="1" smtClean="0"/>
              <a:t>Microdata</a:t>
            </a:r>
            <a:r>
              <a:rPr lang="en-US" dirty="0" smtClean="0"/>
              <a:t> Schema</a:t>
            </a:r>
          </a:p>
          <a:p>
            <a:pPr lvl="1"/>
            <a:r>
              <a:rPr lang="en-US" dirty="0" smtClean="0"/>
              <a:t>Supports validation of </a:t>
            </a:r>
            <a:r>
              <a:rPr lang="en-US" dirty="0" err="1" smtClean="0"/>
              <a:t>Microdata</a:t>
            </a:r>
            <a:r>
              <a:rPr lang="en-US" dirty="0" smtClean="0"/>
              <a:t> against models</a:t>
            </a:r>
          </a:p>
          <a:p>
            <a:pPr lvl="1"/>
            <a:r>
              <a:rPr lang="en-US" dirty="0" smtClean="0"/>
              <a:t>Should be compatible with JSON Schema efforts</a:t>
            </a:r>
          </a:p>
          <a:p>
            <a:r>
              <a:rPr lang="en-US" dirty="0" err="1" smtClean="0"/>
              <a:t>Composable</a:t>
            </a:r>
            <a:r>
              <a:rPr lang="en-US" dirty="0" smtClean="0"/>
              <a:t> Meta Tags</a:t>
            </a:r>
          </a:p>
          <a:p>
            <a:pPr lvl="1"/>
            <a:r>
              <a:rPr lang="en-US" dirty="0" smtClean="0"/>
              <a:t>Hidden Metadata has Structure too</a:t>
            </a:r>
          </a:p>
          <a:p>
            <a:r>
              <a:rPr lang="en-US" dirty="0" smtClean="0"/>
              <a:t>Harmonization with </a:t>
            </a:r>
            <a:r>
              <a:rPr lang="en-US" dirty="0" err="1" smtClean="0"/>
              <a:t>RDFa</a:t>
            </a:r>
            <a:endParaRPr lang="en-US" dirty="0" smtClean="0"/>
          </a:p>
          <a:p>
            <a:pPr lvl="1"/>
            <a:r>
              <a:rPr lang="en-US" dirty="0" smtClean="0"/>
              <a:t>Support for use of OWL and RDF in Clinical </a:t>
            </a:r>
            <a:r>
              <a:rPr lang="en-US" dirty="0" err="1" smtClean="0"/>
              <a:t>Reasoners</a:t>
            </a:r>
            <a:endParaRPr lang="en-US" dirty="0" smtClean="0"/>
          </a:p>
          <a:p>
            <a:r>
              <a:rPr lang="en-US" dirty="0" smtClean="0"/>
              <a:t>JavaScript </a:t>
            </a:r>
            <a:r>
              <a:rPr lang="en-US" dirty="0" err="1" smtClean="0"/>
              <a:t>Microdata</a:t>
            </a:r>
            <a:r>
              <a:rPr lang="en-US" dirty="0" smtClean="0"/>
              <a:t> DOM API Support</a:t>
            </a:r>
          </a:p>
          <a:p>
            <a:pPr lvl="1"/>
            <a:r>
              <a:rPr lang="en-US" dirty="0" smtClean="0"/>
              <a:t>Is this even possible?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79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4582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the Clinical </a:t>
            </a:r>
            <a:r>
              <a:rPr lang="en-US" dirty="0" smtClean="0"/>
              <a:t>Document </a:t>
            </a:r>
            <a:r>
              <a:rPr lang="en-US" dirty="0" smtClean="0"/>
              <a:t>Architecture?</a:t>
            </a:r>
            <a:endParaRPr lang="en-US" dirty="0" smtClean="0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HL7, ANSI and ISO standard for the </a:t>
            </a:r>
            <a:r>
              <a:rPr lang="en-US" dirty="0" smtClean="0"/>
              <a:t>exchange of clinical </a:t>
            </a:r>
            <a:r>
              <a:rPr lang="en-US" dirty="0" smtClean="0"/>
              <a:t>documents and notes.</a:t>
            </a:r>
            <a:endParaRPr lang="en-US" dirty="0" smtClean="0"/>
          </a:p>
          <a:p>
            <a:r>
              <a:rPr lang="en-US" dirty="0" smtClean="0"/>
              <a:t>XML </a:t>
            </a:r>
            <a:r>
              <a:rPr lang="en-US" dirty="0" smtClean="0"/>
              <a:t>format </a:t>
            </a:r>
            <a:r>
              <a:rPr lang="en-US" dirty="0" smtClean="0"/>
              <a:t>used </a:t>
            </a:r>
            <a:r>
              <a:rPr lang="en-US" dirty="0" smtClean="0"/>
              <a:t>to represent dictated, scanned, or electronic reports </a:t>
            </a:r>
            <a:r>
              <a:rPr lang="en-US" dirty="0" smtClean="0"/>
              <a:t>in </a:t>
            </a:r>
            <a:r>
              <a:rPr lang="en-US" dirty="0" smtClean="0"/>
              <a:t>exchanges between </a:t>
            </a:r>
            <a:r>
              <a:rPr lang="en-US" dirty="0" smtClean="0"/>
              <a:t>Health IT systems.</a:t>
            </a:r>
          </a:p>
          <a:p>
            <a:r>
              <a:rPr lang="en-US" dirty="0" smtClean="0"/>
              <a:t>Used in regional and national programs in US, Canada, Europe</a:t>
            </a:r>
          </a:p>
          <a:p>
            <a:pPr lvl="1"/>
            <a:r>
              <a:rPr lang="en-US" dirty="0"/>
              <a:t>Required in US Federal Regulation for use in Certified Health IT solutions under </a:t>
            </a:r>
            <a:r>
              <a:rPr lang="en-US" dirty="0" smtClean="0"/>
              <a:t>ARRA</a:t>
            </a:r>
          </a:p>
          <a:p>
            <a:pPr lvl="1"/>
            <a:r>
              <a:rPr lang="en-US" dirty="0" smtClean="0"/>
              <a:t>Canada Health </a:t>
            </a:r>
            <a:r>
              <a:rPr lang="en-US" dirty="0" err="1" smtClean="0"/>
              <a:t>Infoway</a:t>
            </a:r>
            <a:r>
              <a:rPr lang="en-US" dirty="0" smtClean="0"/>
              <a:t> selected Standard</a:t>
            </a:r>
          </a:p>
          <a:p>
            <a:pPr lvl="1"/>
            <a:r>
              <a:rPr lang="en-US" dirty="0" smtClean="0"/>
              <a:t>European Patients Smart Open Services</a:t>
            </a:r>
          </a:p>
          <a:p>
            <a:pPr lvl="1"/>
            <a:r>
              <a:rPr lang="en-US" dirty="0" smtClean="0"/>
              <a:t>Japan, China, Korea, Brazil, Argentina, </a:t>
            </a:r>
            <a:r>
              <a:rPr lang="en-US" dirty="0"/>
              <a:t>Australia 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0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CDA Header</a:t>
            </a:r>
            <a:endParaRPr lang="en-US" dirty="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534400" cy="4937760"/>
          </a:xfrm>
        </p:spPr>
        <p:txBody>
          <a:bodyPr>
            <a:normAutofit lnSpcReduction="10000"/>
          </a:bodyPr>
          <a:lstStyle/>
          <a:p>
            <a:pPr marL="0" lvl="1" indent="0" defTabSz="290513">
              <a:buNone/>
            </a:pPr>
            <a:r>
              <a:rPr lang="en-US" sz="1600" dirty="0" smtClean="0">
                <a:latin typeface="+mj-lt"/>
              </a:rPr>
              <a:t>&lt;</a:t>
            </a:r>
            <a:r>
              <a:rPr lang="en-US" sz="1600" dirty="0" err="1" smtClean="0">
                <a:latin typeface="+mj-lt"/>
              </a:rPr>
              <a:t>ClinicalDocument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 err="1" smtClean="0">
                <a:latin typeface="+mj-lt"/>
              </a:rPr>
              <a:t>xmlns</a:t>
            </a:r>
            <a:r>
              <a:rPr lang="en-US" sz="1600" dirty="0" smtClean="0">
                <a:latin typeface="+mj-lt"/>
              </a:rPr>
              <a:t>="urn:hl7-org:v3" </a:t>
            </a:r>
            <a:r>
              <a:rPr lang="en-US" sz="1600" dirty="0" err="1" smtClean="0">
                <a:latin typeface="+mj-lt"/>
              </a:rPr>
              <a:t>xmlns:xsi</a:t>
            </a:r>
            <a:r>
              <a:rPr lang="en-US" sz="1600" dirty="0" smtClean="0">
                <a:latin typeface="+mj-lt"/>
              </a:rPr>
              <a:t>="http://www.w3.org/2001/XMLSchema-instance"&gt;</a:t>
            </a:r>
          </a:p>
          <a:p>
            <a:pPr marL="0" lvl="1" indent="0" defTabSz="290513">
              <a:buNone/>
            </a:pPr>
            <a:r>
              <a:rPr lang="en-US" sz="1600" dirty="0" smtClean="0">
                <a:latin typeface="+mj-lt"/>
              </a:rPr>
              <a:t>  &lt;</a:t>
            </a:r>
            <a:r>
              <a:rPr lang="en-US" sz="1600" dirty="0" err="1" smtClean="0">
                <a:latin typeface="+mj-lt"/>
              </a:rPr>
              <a:t>realmCode</a:t>
            </a:r>
            <a:r>
              <a:rPr lang="en-US" sz="1600" dirty="0" smtClean="0">
                <a:latin typeface="+mj-lt"/>
              </a:rPr>
              <a:t> code="US" /&gt; </a:t>
            </a:r>
          </a:p>
          <a:p>
            <a:pPr marL="0" lvl="1" indent="0" defTabSz="290513">
              <a:buNone/>
            </a:pPr>
            <a:r>
              <a:rPr lang="en-US" sz="1600" dirty="0" smtClean="0">
                <a:latin typeface="+mj-lt"/>
              </a:rPr>
              <a:t>  &lt;</a:t>
            </a:r>
            <a:r>
              <a:rPr lang="en-US" sz="1600" dirty="0" err="1" smtClean="0">
                <a:latin typeface="+mj-lt"/>
              </a:rPr>
              <a:t>typeId</a:t>
            </a:r>
            <a:r>
              <a:rPr lang="en-US" sz="1600" dirty="0" smtClean="0">
                <a:latin typeface="+mj-lt"/>
              </a:rPr>
              <a:t> extension="POCD_HD000040" 	root="2.16.840.1.113883.1.3" /&gt; </a:t>
            </a:r>
          </a:p>
          <a:p>
            <a:pPr marL="0" lvl="1" indent="0" defTabSz="290513">
              <a:buNone/>
            </a:pPr>
            <a:r>
              <a:rPr lang="en-US" sz="1600" dirty="0" smtClean="0">
                <a:latin typeface="+mj-lt"/>
              </a:rPr>
              <a:t>  &lt;</a:t>
            </a:r>
            <a:r>
              <a:rPr lang="en-US" sz="1600" dirty="0" err="1" smtClean="0">
                <a:latin typeface="+mj-lt"/>
              </a:rPr>
              <a:t>templateId</a:t>
            </a:r>
            <a:r>
              <a:rPr lang="en-US" sz="1600" dirty="0" smtClean="0">
                <a:latin typeface="+mj-lt"/>
              </a:rPr>
              <a:t> root="2.16.840.1.113883.20.1" /&gt; </a:t>
            </a:r>
          </a:p>
          <a:p>
            <a:pPr marL="0" lvl="1" indent="0" defTabSz="290513">
              <a:buNone/>
            </a:pPr>
            <a:r>
              <a:rPr lang="en-US" sz="1600" dirty="0" smtClean="0">
                <a:latin typeface="+mj-lt"/>
              </a:rPr>
              <a:t>  &lt;id root="1.3.6.4.1.4.1.2835.2.999021.1" /&gt; </a:t>
            </a:r>
          </a:p>
          <a:p>
            <a:pPr marL="0" lvl="1" indent="0" defTabSz="290513">
              <a:buNone/>
            </a:pPr>
            <a:r>
              <a:rPr lang="en-US" sz="1600" dirty="0" smtClean="0">
                <a:latin typeface="+mj-lt"/>
              </a:rPr>
              <a:t>  &lt;code code="34133-9" </a:t>
            </a:r>
          </a:p>
          <a:p>
            <a:pPr marL="0" lvl="1" indent="0" defTabSz="290513">
              <a:buNone/>
            </a:pPr>
            <a:r>
              <a:rPr lang="en-US" sz="1600" dirty="0" smtClean="0">
                <a:latin typeface="+mj-lt"/>
              </a:rPr>
              <a:t>	</a:t>
            </a:r>
            <a:r>
              <a:rPr lang="en-US" sz="1600" dirty="0" err="1" smtClean="0">
                <a:latin typeface="+mj-lt"/>
              </a:rPr>
              <a:t>displayName</a:t>
            </a:r>
            <a:r>
              <a:rPr lang="en-US" sz="1600" dirty="0" smtClean="0">
                <a:latin typeface="+mj-lt"/>
              </a:rPr>
              <a:t>="SUMMARIZATION OF EPISODE NOTE" 	</a:t>
            </a:r>
            <a:r>
              <a:rPr lang="en-US" sz="1600" dirty="0" err="1" smtClean="0">
                <a:latin typeface="+mj-lt"/>
              </a:rPr>
              <a:t>codeSystem</a:t>
            </a:r>
            <a:r>
              <a:rPr lang="en-US" sz="1600" dirty="0" smtClean="0">
                <a:latin typeface="+mj-lt"/>
              </a:rPr>
              <a:t>="2.16.840.1.113883.6.1"</a:t>
            </a:r>
            <a:br>
              <a:rPr lang="en-US" sz="1600" dirty="0" smtClean="0">
                <a:latin typeface="+mj-lt"/>
              </a:rPr>
            </a:br>
            <a:r>
              <a:rPr lang="en-US" sz="1600" dirty="0" smtClean="0">
                <a:latin typeface="+mj-lt"/>
              </a:rPr>
              <a:t>	</a:t>
            </a:r>
            <a:r>
              <a:rPr lang="en-US" sz="1600" dirty="0" err="1" smtClean="0">
                <a:latin typeface="+mj-lt"/>
              </a:rPr>
              <a:t>codeSystemName</a:t>
            </a:r>
            <a:r>
              <a:rPr lang="en-US" sz="1600" dirty="0" smtClean="0">
                <a:latin typeface="+mj-lt"/>
              </a:rPr>
              <a:t>="LOINC" /&gt; </a:t>
            </a:r>
          </a:p>
          <a:p>
            <a:pPr marL="0" lvl="1" indent="0" defTabSz="290513">
              <a:buNone/>
            </a:pPr>
            <a:r>
              <a:rPr lang="en-US" sz="1600" dirty="0" smtClean="0">
                <a:latin typeface="+mj-lt"/>
              </a:rPr>
              <a:t>  &lt;title&gt;Good Health Clinic Care Record Summary&lt;/title&gt; </a:t>
            </a:r>
          </a:p>
          <a:p>
            <a:pPr marL="0" lvl="1" indent="0" defTabSz="290513">
              <a:buNone/>
            </a:pPr>
            <a:r>
              <a:rPr lang="en-US" sz="1600" dirty="0" smtClean="0">
                <a:latin typeface="+mj-lt"/>
              </a:rPr>
              <a:t>  &lt;</a:t>
            </a:r>
            <a:r>
              <a:rPr lang="en-US" sz="1600" dirty="0" err="1" smtClean="0">
                <a:latin typeface="+mj-lt"/>
              </a:rPr>
              <a:t>effectiveTime</a:t>
            </a:r>
            <a:r>
              <a:rPr lang="en-US" sz="1600" dirty="0" smtClean="0">
                <a:latin typeface="+mj-lt"/>
              </a:rPr>
              <a:t> value="20050303171504+0500" /&gt; </a:t>
            </a:r>
          </a:p>
          <a:p>
            <a:pPr marL="0" lvl="1" indent="0" defTabSz="290513">
              <a:buNone/>
            </a:pPr>
            <a:r>
              <a:rPr lang="en-US" sz="1600" dirty="0" smtClean="0">
                <a:latin typeface="+mj-lt"/>
              </a:rPr>
              <a:t>  &lt;</a:t>
            </a:r>
            <a:r>
              <a:rPr lang="en-US" sz="1600" dirty="0" err="1" smtClean="0">
                <a:latin typeface="+mj-lt"/>
              </a:rPr>
              <a:t>confidentialityCode</a:t>
            </a:r>
            <a:r>
              <a:rPr lang="en-US" sz="1600" dirty="0" smtClean="0">
                <a:latin typeface="+mj-lt"/>
              </a:rPr>
              <a:t> code="N“ </a:t>
            </a:r>
            <a:r>
              <a:rPr lang="en-US" sz="1600" dirty="0" err="1" smtClean="0">
                <a:latin typeface="+mj-lt"/>
              </a:rPr>
              <a:t>codeSystem</a:t>
            </a:r>
            <a:r>
              <a:rPr lang="en-US" sz="1600" dirty="0" smtClean="0">
                <a:latin typeface="+mj-lt"/>
              </a:rPr>
              <a:t>="2.16.840.1.113883.5.25" /&gt; </a:t>
            </a:r>
          </a:p>
          <a:p>
            <a:pPr marL="0" lvl="1" indent="0" defTabSz="290513">
              <a:buNone/>
            </a:pPr>
            <a:r>
              <a:rPr lang="en-US" sz="1600" dirty="0" smtClean="0">
                <a:latin typeface="+mj-lt"/>
              </a:rPr>
              <a:t>  &lt;</a:t>
            </a:r>
            <a:r>
              <a:rPr lang="en-US" sz="1600" dirty="0" err="1" smtClean="0">
                <a:latin typeface="+mj-lt"/>
              </a:rPr>
              <a:t>languageCode</a:t>
            </a:r>
            <a:r>
              <a:rPr lang="en-US" sz="1600" dirty="0" smtClean="0">
                <a:latin typeface="+mj-lt"/>
              </a:rPr>
              <a:t> code="en-US" /&gt; </a:t>
            </a:r>
          </a:p>
          <a:p>
            <a:pPr marL="0" lvl="1" indent="0" defTabSz="290513">
              <a:buNone/>
            </a:pPr>
            <a:r>
              <a:rPr lang="en-US" sz="1600" dirty="0" smtClean="0">
                <a:latin typeface="+mj-lt"/>
              </a:rPr>
              <a:t>  &lt;</a:t>
            </a:r>
            <a:r>
              <a:rPr lang="en-US" sz="1600" dirty="0" err="1" smtClean="0">
                <a:latin typeface="+mj-lt"/>
              </a:rPr>
              <a:t>setId</a:t>
            </a:r>
            <a:r>
              <a:rPr lang="en-US" sz="1600" dirty="0" smtClean="0">
                <a:latin typeface="+mj-lt"/>
              </a:rPr>
              <a:t> root="1.3.6.4.1.4.1.2835.2.999021" /&gt; </a:t>
            </a:r>
          </a:p>
          <a:p>
            <a:pPr marL="0" lvl="1" indent="0" defTabSz="290513">
              <a:buNone/>
            </a:pPr>
            <a:r>
              <a:rPr lang="en-US" sz="1600" dirty="0" smtClean="0">
                <a:latin typeface="+mj-lt"/>
              </a:rPr>
              <a:t>  &lt;</a:t>
            </a:r>
            <a:r>
              <a:rPr lang="en-US" sz="1600" dirty="0" err="1" smtClean="0">
                <a:latin typeface="+mj-lt"/>
              </a:rPr>
              <a:t>versionNumber</a:t>
            </a:r>
            <a:r>
              <a:rPr lang="en-US" sz="1600" dirty="0" smtClean="0">
                <a:latin typeface="+mj-lt"/>
              </a:rPr>
              <a:t> value="1" /&gt;</a:t>
            </a:r>
          </a:p>
          <a:p>
            <a:pPr marL="0" lvl="1" indent="0" defTabSz="290513">
              <a:buNone/>
            </a:pPr>
            <a:r>
              <a:rPr lang="en-US" sz="1600" dirty="0" smtClean="0">
                <a:latin typeface="+mj-lt"/>
              </a:rPr>
              <a:t>				 ⋮</a:t>
            </a:r>
          </a:p>
          <a:p>
            <a:pPr marL="0" lvl="3" indent="0" defTabSz="290513">
              <a:buNone/>
            </a:pP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17933222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 CDA Section</a:t>
            </a:r>
            <a:endParaRPr lang="en-US" sz="3600" dirty="0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defTabSz="231775">
              <a:buNone/>
            </a:pPr>
            <a:r>
              <a:rPr lang="en-US" sz="2000" dirty="0" smtClean="0">
                <a:latin typeface="+mj-lt"/>
              </a:rPr>
              <a:t>&lt;component&gt;</a:t>
            </a:r>
          </a:p>
          <a:p>
            <a:pPr marL="0" indent="0" defTabSz="231775">
              <a:buNone/>
            </a:pPr>
            <a:r>
              <a:rPr lang="en-US" sz="2000" dirty="0" smtClean="0">
                <a:latin typeface="+mj-lt"/>
              </a:rPr>
              <a:t>	&lt;section&gt;</a:t>
            </a:r>
          </a:p>
          <a:p>
            <a:pPr marL="0" indent="0" defTabSz="231775">
              <a:buNone/>
            </a:pPr>
            <a:r>
              <a:rPr lang="en-US" sz="2000" dirty="0" smtClean="0">
                <a:latin typeface="+mj-lt"/>
              </a:rPr>
              <a:t>		&lt;</a:t>
            </a:r>
            <a:r>
              <a:rPr lang="en-US" sz="2000" dirty="0" err="1" smtClean="0">
                <a:latin typeface="+mj-lt"/>
              </a:rPr>
              <a:t>templateId</a:t>
            </a:r>
            <a:r>
              <a:rPr lang="en-US" sz="2000" dirty="0" smtClean="0">
                <a:latin typeface="+mj-lt"/>
              </a:rPr>
              <a:t> root="1.3.6.1.4.1.19376.1.5.3.1.4.1"/&gt;</a:t>
            </a:r>
          </a:p>
          <a:p>
            <a:pPr marL="0" indent="0" defTabSz="231775">
              <a:buNone/>
            </a:pPr>
            <a:r>
              <a:rPr lang="en-US" sz="2000" dirty="0" smtClean="0">
                <a:latin typeface="+mj-lt"/>
              </a:rPr>
              <a:t>		&lt;id …/&gt;</a:t>
            </a:r>
          </a:p>
          <a:p>
            <a:pPr marL="0" indent="0" defTabSz="231775">
              <a:buNone/>
            </a:pPr>
            <a:r>
              <a:rPr lang="en-US" sz="2000" dirty="0" smtClean="0">
                <a:latin typeface="+mj-lt"/>
              </a:rPr>
              <a:t>		&lt;code	code="29299-5" </a:t>
            </a:r>
            <a:br>
              <a:rPr lang="en-US" sz="2000" dirty="0" smtClean="0">
                <a:latin typeface="+mj-lt"/>
              </a:rPr>
            </a:br>
            <a:r>
              <a:rPr lang="en-US" sz="2000" dirty="0" smtClean="0">
                <a:latin typeface="+mj-lt"/>
              </a:rPr>
              <a:t>			</a:t>
            </a:r>
            <a:r>
              <a:rPr lang="en-US" sz="2000" dirty="0" err="1" smtClean="0">
                <a:latin typeface="+mj-lt"/>
              </a:rPr>
              <a:t>displayName</a:t>
            </a:r>
            <a:r>
              <a:rPr lang="en-US" sz="2000" dirty="0" smtClean="0">
                <a:latin typeface="+mj-lt"/>
              </a:rPr>
              <a:t>="REASON FOR VISIT" </a:t>
            </a:r>
            <a:br>
              <a:rPr lang="en-US" sz="2000" dirty="0" smtClean="0">
                <a:latin typeface="+mj-lt"/>
              </a:rPr>
            </a:br>
            <a:r>
              <a:rPr lang="en-US" sz="2000" dirty="0" smtClean="0">
                <a:latin typeface="+mj-lt"/>
              </a:rPr>
              <a:t>			</a:t>
            </a:r>
            <a:r>
              <a:rPr lang="en-US" sz="2000" dirty="0" err="1" smtClean="0">
                <a:latin typeface="+mj-lt"/>
              </a:rPr>
              <a:t>codeSystem</a:t>
            </a:r>
            <a:r>
              <a:rPr lang="en-US" sz="2000" dirty="0" smtClean="0">
                <a:latin typeface="+mj-lt"/>
              </a:rPr>
              <a:t>="2.16.840.1.113883.6.1"</a:t>
            </a:r>
            <a:br>
              <a:rPr lang="en-US" sz="2000" dirty="0" smtClean="0">
                <a:latin typeface="+mj-lt"/>
              </a:rPr>
            </a:br>
            <a:r>
              <a:rPr lang="en-US" sz="2000" dirty="0" smtClean="0">
                <a:latin typeface="+mj-lt"/>
              </a:rPr>
              <a:t>			</a:t>
            </a:r>
            <a:r>
              <a:rPr lang="en-US" sz="2000" dirty="0" err="1" smtClean="0">
                <a:latin typeface="+mj-lt"/>
              </a:rPr>
              <a:t>codeSystemName</a:t>
            </a:r>
            <a:r>
              <a:rPr lang="en-US" sz="2000" dirty="0" smtClean="0">
                <a:latin typeface="+mj-lt"/>
              </a:rPr>
              <a:t>="LOINC"/&gt;</a:t>
            </a:r>
          </a:p>
          <a:p>
            <a:pPr marL="0" indent="0" defTabSz="231775">
              <a:buNone/>
            </a:pPr>
            <a:r>
              <a:rPr lang="en-US" sz="2000" dirty="0" smtClean="0">
                <a:latin typeface="+mj-lt"/>
              </a:rPr>
              <a:t>		&lt;title&gt;Reason for Visit&lt;/title&gt;</a:t>
            </a:r>
          </a:p>
          <a:p>
            <a:pPr marL="0" indent="0" defTabSz="231775">
              <a:buNone/>
            </a:pPr>
            <a:r>
              <a:rPr lang="en-US" sz="2000" dirty="0" smtClean="0">
                <a:latin typeface="+mj-lt"/>
              </a:rPr>
              <a:t>		&lt;text&gt;…&lt;/text&gt;</a:t>
            </a:r>
          </a:p>
          <a:p>
            <a:pPr marL="0" indent="0" defTabSz="231775">
              <a:buNone/>
            </a:pPr>
            <a:r>
              <a:rPr lang="en-US" sz="2000" dirty="0" smtClean="0">
                <a:latin typeface="+mj-lt"/>
              </a:rPr>
              <a:t>		&lt;author&gt;…&lt;/author&gt;	</a:t>
            </a:r>
          </a:p>
          <a:p>
            <a:pPr marL="0" indent="0" defTabSz="231775">
              <a:buNone/>
            </a:pPr>
            <a:r>
              <a:rPr lang="en-US" sz="2000" dirty="0" smtClean="0">
                <a:latin typeface="+mj-lt"/>
              </a:rPr>
              <a:t>		&lt;entry&gt;…&lt;/entry&gt;</a:t>
            </a:r>
          </a:p>
          <a:p>
            <a:pPr marL="0" indent="0" defTabSz="231775">
              <a:buNone/>
            </a:pPr>
            <a:r>
              <a:rPr lang="en-US" sz="2000" dirty="0" smtClean="0">
                <a:latin typeface="+mj-lt"/>
              </a:rPr>
              <a:t>		 &lt;component&gt;…&lt;/component&gt;</a:t>
            </a:r>
          </a:p>
          <a:p>
            <a:pPr marL="0" indent="0" defTabSz="231775">
              <a:buNone/>
            </a:pPr>
            <a:r>
              <a:rPr lang="en-US" sz="2000" dirty="0" smtClean="0">
                <a:latin typeface="+mj-lt"/>
              </a:rPr>
              <a:t>	&lt;/section&gt;</a:t>
            </a:r>
          </a:p>
          <a:p>
            <a:pPr marL="0" indent="0" defTabSz="231775">
              <a:buNone/>
            </a:pPr>
            <a:r>
              <a:rPr lang="en-US" sz="2000" dirty="0" smtClean="0">
                <a:latin typeface="+mj-lt"/>
              </a:rPr>
              <a:t>&lt;/component&gt;</a:t>
            </a:r>
          </a:p>
        </p:txBody>
      </p:sp>
    </p:spTree>
    <p:extLst>
      <p:ext uri="{BB962C8B-B14F-4D97-AF65-F5344CB8AC3E}">
        <p14:creationId xmlns:p14="http://schemas.microsoft.com/office/powerpoint/2010/main" val="18358849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CDA Narrative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800" dirty="0" smtClean="0">
                <a:latin typeface="+mj-lt"/>
              </a:rPr>
              <a:t>&lt;paragraph&gt;Follow-up for Ankle Sprain&lt;/paragraph&gt;</a:t>
            </a:r>
          </a:p>
          <a:p>
            <a:pPr marL="0" indent="0">
              <a:buNone/>
            </a:pPr>
            <a:endParaRPr lang="en-US" sz="2800" dirty="0" smtClean="0">
              <a:latin typeface="+mj-lt"/>
            </a:endParaRPr>
          </a:p>
          <a:p>
            <a:pPr marL="0" indent="0" defTabSz="231775">
              <a:buNone/>
            </a:pPr>
            <a:r>
              <a:rPr lang="en-US" sz="2800" dirty="0" smtClean="0">
                <a:latin typeface="+mj-lt"/>
              </a:rPr>
              <a:t>&lt;list&gt;</a:t>
            </a:r>
          </a:p>
          <a:p>
            <a:pPr marL="0" indent="0" defTabSz="231775">
              <a:buNone/>
            </a:pPr>
            <a:r>
              <a:rPr lang="en-US" sz="2800" dirty="0" smtClean="0">
                <a:latin typeface="+mj-lt"/>
              </a:rPr>
              <a:t>	&lt;item&gt;Indomethacin, 50mg bid with food, 1</a:t>
            </a:r>
          </a:p>
          <a:p>
            <a:pPr marL="0" indent="0" defTabSz="231775">
              <a:buNone/>
            </a:pPr>
            <a:r>
              <a:rPr lang="en-US" sz="2800" dirty="0">
                <a:latin typeface="+mj-lt"/>
              </a:rPr>
              <a:t>	</a:t>
            </a:r>
            <a:r>
              <a:rPr lang="en-US" sz="2800" dirty="0" smtClean="0">
                <a:latin typeface="+mj-lt"/>
              </a:rPr>
              <a:t>				2/10/2003 - present&lt;/item&gt;</a:t>
            </a:r>
          </a:p>
          <a:p>
            <a:pPr marL="0" indent="0" defTabSz="231775">
              <a:buNone/>
            </a:pPr>
            <a:r>
              <a:rPr lang="en-US" sz="2800" dirty="0" smtClean="0">
                <a:latin typeface="+mj-lt"/>
              </a:rPr>
              <a:t>	&lt;item&gt;Acetaminophen with codeine, #3 1-2 tablets </a:t>
            </a:r>
          </a:p>
          <a:p>
            <a:pPr marL="0" indent="0" defTabSz="231775">
              <a:buNone/>
            </a:pPr>
            <a:r>
              <a:rPr lang="en-US" sz="2800" dirty="0" smtClean="0">
                <a:latin typeface="+mj-lt"/>
              </a:rPr>
              <a:t>					 for pain as needed, 03/28/2005&lt;/item&gt;</a:t>
            </a:r>
          </a:p>
          <a:p>
            <a:pPr marL="0" indent="0" defTabSz="231775">
              <a:buNone/>
            </a:pPr>
            <a:r>
              <a:rPr lang="en-US" sz="2800" dirty="0" smtClean="0">
                <a:latin typeface="+mj-lt"/>
              </a:rPr>
              <a:t>&lt;/list&gt;</a:t>
            </a:r>
          </a:p>
          <a:p>
            <a:pPr marL="0" indent="0" defTabSz="174625">
              <a:buNone/>
            </a:pPr>
            <a:endParaRPr lang="en-US" sz="2800" dirty="0" smtClean="0">
              <a:latin typeface="+mj-lt"/>
            </a:endParaRPr>
          </a:p>
          <a:p>
            <a:pPr marL="0" indent="0" defTabSz="174625">
              <a:buNone/>
            </a:pPr>
            <a:r>
              <a:rPr lang="en-US" sz="2800" dirty="0" smtClean="0">
                <a:latin typeface="+mj-lt"/>
              </a:rPr>
              <a:t>&lt;table border="1"&gt;</a:t>
            </a:r>
          </a:p>
          <a:p>
            <a:pPr marL="0" indent="0" defTabSz="174625">
              <a:buNone/>
            </a:pPr>
            <a:r>
              <a:rPr lang="en-US" sz="2800" dirty="0" smtClean="0">
                <a:latin typeface="+mj-lt"/>
              </a:rPr>
              <a:t>	&lt;</a:t>
            </a:r>
            <a:r>
              <a:rPr lang="en-US" sz="2800" dirty="0" err="1" smtClean="0">
                <a:latin typeface="+mj-lt"/>
              </a:rPr>
              <a:t>thead</a:t>
            </a:r>
            <a:r>
              <a:rPr lang="en-US" sz="2800" dirty="0" smtClean="0">
                <a:latin typeface="+mj-lt"/>
              </a:rPr>
              <a:t>&gt;</a:t>
            </a:r>
          </a:p>
          <a:p>
            <a:pPr marL="0" indent="0" defTabSz="174625">
              <a:buNone/>
            </a:pPr>
            <a:r>
              <a:rPr lang="en-US" sz="2800" dirty="0" smtClean="0">
                <a:latin typeface="+mj-lt"/>
              </a:rPr>
              <a:t>		&lt;</a:t>
            </a:r>
            <a:r>
              <a:rPr lang="en-US" sz="2800" dirty="0" err="1" smtClean="0">
                <a:latin typeface="+mj-lt"/>
              </a:rPr>
              <a:t>tr</a:t>
            </a:r>
            <a:r>
              <a:rPr lang="en-US" sz="2800" dirty="0" smtClean="0">
                <a:latin typeface="+mj-lt"/>
              </a:rPr>
              <a:t>&gt;&lt;</a:t>
            </a:r>
            <a:r>
              <a:rPr lang="en-US" sz="2800" dirty="0" err="1" smtClean="0">
                <a:latin typeface="+mj-lt"/>
              </a:rPr>
              <a:t>th</a:t>
            </a:r>
            <a:r>
              <a:rPr lang="en-US" sz="2800" dirty="0" smtClean="0">
                <a:latin typeface="+mj-lt"/>
              </a:rPr>
              <a:t>&gt;Date&lt;/</a:t>
            </a:r>
            <a:r>
              <a:rPr lang="en-US" sz="2800" dirty="0" err="1" smtClean="0">
                <a:latin typeface="+mj-lt"/>
              </a:rPr>
              <a:t>th</a:t>
            </a:r>
            <a:r>
              <a:rPr lang="en-US" sz="2800" dirty="0" smtClean="0">
                <a:latin typeface="+mj-lt"/>
              </a:rPr>
              <a:t>&gt;&lt;</a:t>
            </a:r>
            <a:r>
              <a:rPr lang="en-US" sz="2800" dirty="0" err="1" smtClean="0">
                <a:latin typeface="+mj-lt"/>
              </a:rPr>
              <a:t>th</a:t>
            </a:r>
            <a:r>
              <a:rPr lang="en-US" sz="2800" dirty="0" smtClean="0">
                <a:latin typeface="+mj-lt"/>
              </a:rPr>
              <a:t>&gt;Height&lt;/</a:t>
            </a:r>
            <a:r>
              <a:rPr lang="en-US" sz="2800" dirty="0" err="1" smtClean="0">
                <a:latin typeface="+mj-lt"/>
              </a:rPr>
              <a:t>th</a:t>
            </a:r>
            <a:r>
              <a:rPr lang="en-US" sz="2800" dirty="0" smtClean="0">
                <a:latin typeface="+mj-lt"/>
              </a:rPr>
              <a:t>&gt;&lt;</a:t>
            </a:r>
            <a:r>
              <a:rPr lang="en-US" sz="2800" dirty="0" err="1" smtClean="0">
                <a:latin typeface="+mj-lt"/>
              </a:rPr>
              <a:t>th</a:t>
            </a:r>
            <a:r>
              <a:rPr lang="en-US" sz="2800" dirty="0" smtClean="0">
                <a:latin typeface="+mj-lt"/>
              </a:rPr>
              <a:t>&gt;Weight&lt;/</a:t>
            </a:r>
            <a:r>
              <a:rPr lang="en-US" sz="2800" dirty="0" err="1" smtClean="0">
                <a:latin typeface="+mj-lt"/>
              </a:rPr>
              <a:t>th</a:t>
            </a:r>
            <a:r>
              <a:rPr lang="en-US" sz="2800" dirty="0" smtClean="0">
                <a:latin typeface="+mj-lt"/>
              </a:rPr>
              <a:t>&gt;&lt;/</a:t>
            </a:r>
            <a:r>
              <a:rPr lang="en-US" sz="2800" dirty="0" err="1" smtClean="0">
                <a:latin typeface="+mj-lt"/>
              </a:rPr>
              <a:t>tr</a:t>
            </a:r>
            <a:r>
              <a:rPr lang="en-US" sz="2800" dirty="0" smtClean="0">
                <a:latin typeface="+mj-lt"/>
              </a:rPr>
              <a:t>&gt;</a:t>
            </a:r>
            <a:br>
              <a:rPr lang="en-US" sz="2800" dirty="0" smtClean="0">
                <a:latin typeface="+mj-lt"/>
              </a:rPr>
            </a:br>
            <a:r>
              <a:rPr lang="en-US" sz="2800" dirty="0" smtClean="0">
                <a:latin typeface="+mj-lt"/>
              </a:rPr>
              <a:t>	&lt;/</a:t>
            </a:r>
            <a:r>
              <a:rPr lang="en-US" sz="2800" dirty="0" err="1" smtClean="0">
                <a:latin typeface="+mj-lt"/>
              </a:rPr>
              <a:t>thead</a:t>
            </a:r>
            <a:r>
              <a:rPr lang="en-US" sz="2800" dirty="0" smtClean="0">
                <a:latin typeface="+mj-lt"/>
              </a:rPr>
              <a:t>&gt;</a:t>
            </a:r>
          </a:p>
          <a:p>
            <a:pPr marL="0" indent="0" defTabSz="174625">
              <a:buNone/>
            </a:pPr>
            <a:r>
              <a:rPr lang="en-US" sz="2800" dirty="0" smtClean="0">
                <a:latin typeface="+mj-lt"/>
              </a:rPr>
              <a:t>	&lt;</a:t>
            </a:r>
            <a:r>
              <a:rPr lang="en-US" sz="2800" dirty="0" err="1" smtClean="0">
                <a:latin typeface="+mj-lt"/>
              </a:rPr>
              <a:t>tbody</a:t>
            </a:r>
            <a:r>
              <a:rPr lang="en-US" sz="2800" dirty="0" smtClean="0">
                <a:latin typeface="+mj-lt"/>
              </a:rPr>
              <a:t>&gt;</a:t>
            </a:r>
            <a:br>
              <a:rPr lang="en-US" sz="2800" dirty="0" smtClean="0">
                <a:latin typeface="+mj-lt"/>
              </a:rPr>
            </a:br>
            <a:r>
              <a:rPr lang="en-US" sz="2800" dirty="0" smtClean="0">
                <a:latin typeface="+mj-lt"/>
              </a:rPr>
              <a:t>		&lt;</a:t>
            </a:r>
            <a:r>
              <a:rPr lang="en-US" sz="2800" dirty="0" err="1" smtClean="0">
                <a:latin typeface="+mj-lt"/>
              </a:rPr>
              <a:t>tr</a:t>
            </a:r>
            <a:r>
              <a:rPr lang="en-US" sz="2800" dirty="0" smtClean="0">
                <a:latin typeface="+mj-lt"/>
              </a:rPr>
              <a:t>&gt;&lt;</a:t>
            </a:r>
            <a:r>
              <a:rPr lang="en-US" sz="2800" dirty="0" err="1" smtClean="0">
                <a:latin typeface="+mj-lt"/>
              </a:rPr>
              <a:t>th</a:t>
            </a:r>
            <a:r>
              <a:rPr lang="en-US" sz="2800" dirty="0" smtClean="0">
                <a:latin typeface="+mj-lt"/>
              </a:rPr>
              <a:t>&gt;3/28/2005&lt;/</a:t>
            </a:r>
            <a:r>
              <a:rPr lang="en-US" sz="2800" dirty="0" err="1" smtClean="0">
                <a:latin typeface="+mj-lt"/>
              </a:rPr>
              <a:t>th</a:t>
            </a:r>
            <a:r>
              <a:rPr lang="en-US" sz="2800" dirty="0" smtClean="0">
                <a:latin typeface="+mj-lt"/>
              </a:rPr>
              <a:t>&gt;&lt;</a:t>
            </a:r>
            <a:r>
              <a:rPr lang="en-US" sz="2800" dirty="0" err="1" smtClean="0">
                <a:latin typeface="+mj-lt"/>
              </a:rPr>
              <a:t>th</a:t>
            </a:r>
            <a:r>
              <a:rPr lang="en-US" sz="2800" dirty="0" smtClean="0">
                <a:latin typeface="+mj-lt"/>
              </a:rPr>
              <a:t>&gt;5"9"&lt;/</a:t>
            </a:r>
            <a:r>
              <a:rPr lang="en-US" sz="2800" dirty="0" err="1" smtClean="0">
                <a:latin typeface="+mj-lt"/>
              </a:rPr>
              <a:t>th</a:t>
            </a:r>
            <a:r>
              <a:rPr lang="en-US" sz="2800" dirty="0" smtClean="0">
                <a:latin typeface="+mj-lt"/>
              </a:rPr>
              <a:t>&gt;&lt;</a:t>
            </a:r>
            <a:r>
              <a:rPr lang="en-US" sz="2800" dirty="0" err="1" smtClean="0">
                <a:latin typeface="+mj-lt"/>
              </a:rPr>
              <a:t>th</a:t>
            </a:r>
            <a:r>
              <a:rPr lang="en-US" sz="2800" dirty="0" smtClean="0">
                <a:latin typeface="+mj-lt"/>
              </a:rPr>
              <a:t>&gt;215 lbs.&lt;/</a:t>
            </a:r>
            <a:r>
              <a:rPr lang="en-US" sz="2800" dirty="0" err="1" smtClean="0">
                <a:latin typeface="+mj-lt"/>
              </a:rPr>
              <a:t>th</a:t>
            </a:r>
            <a:r>
              <a:rPr lang="en-US" sz="2800" dirty="0" smtClean="0">
                <a:latin typeface="+mj-lt"/>
              </a:rPr>
              <a:t>&gt;&lt;/</a:t>
            </a:r>
            <a:r>
              <a:rPr lang="en-US" sz="2800" dirty="0" err="1" smtClean="0">
                <a:latin typeface="+mj-lt"/>
              </a:rPr>
              <a:t>tr</a:t>
            </a:r>
            <a:r>
              <a:rPr lang="en-US" sz="2800" dirty="0" smtClean="0">
                <a:latin typeface="+mj-lt"/>
              </a:rPr>
              <a:t>&gt;</a:t>
            </a:r>
            <a:br>
              <a:rPr lang="en-US" sz="2800" dirty="0" smtClean="0">
                <a:latin typeface="+mj-lt"/>
              </a:rPr>
            </a:br>
            <a:r>
              <a:rPr lang="en-US" sz="2800" dirty="0" smtClean="0">
                <a:latin typeface="+mj-lt"/>
              </a:rPr>
              <a:t>	&lt;/</a:t>
            </a:r>
            <a:r>
              <a:rPr lang="en-US" sz="2800" dirty="0" err="1" smtClean="0">
                <a:latin typeface="+mj-lt"/>
              </a:rPr>
              <a:t>tbody</a:t>
            </a:r>
            <a:r>
              <a:rPr lang="en-US" sz="2800" dirty="0" smtClean="0">
                <a:latin typeface="+mj-lt"/>
              </a:rPr>
              <a:t>&gt;</a:t>
            </a:r>
          </a:p>
          <a:p>
            <a:pPr marL="0" indent="0" defTabSz="174625">
              <a:buNone/>
            </a:pPr>
            <a:r>
              <a:rPr lang="en-US" sz="2800" dirty="0" smtClean="0">
                <a:latin typeface="+mj-lt"/>
              </a:rPr>
              <a:t>&lt;/table&gt;</a:t>
            </a:r>
          </a:p>
        </p:txBody>
      </p:sp>
    </p:spTree>
    <p:extLst>
      <p:ext uri="{BB962C8B-B14F-4D97-AF65-F5344CB8AC3E}">
        <p14:creationId xmlns:p14="http://schemas.microsoft.com/office/powerpoint/2010/main" val="197946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Annotation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70000" lnSpcReduction="20000"/>
          </a:bodyPr>
          <a:lstStyle/>
          <a:p>
            <a:pPr marL="6350" lvl="1" indent="0" defTabSz="231775">
              <a:buNone/>
            </a:pPr>
            <a:r>
              <a:rPr lang="en-US" sz="1500" dirty="0">
                <a:latin typeface="+mj-lt"/>
              </a:rPr>
              <a:t>&lt;section	&gt;…</a:t>
            </a:r>
          </a:p>
          <a:p>
            <a:pPr marL="6350" lvl="1" indent="0" defTabSz="231775">
              <a:buNone/>
            </a:pPr>
            <a:r>
              <a:rPr lang="en-US" sz="1500" dirty="0">
                <a:latin typeface="+mj-lt"/>
              </a:rPr>
              <a:t>	&lt;text&gt; …</a:t>
            </a:r>
          </a:p>
          <a:p>
            <a:pPr marL="6350" lvl="1" indent="0" defTabSz="231775">
              <a:buNone/>
            </a:pPr>
            <a:r>
              <a:rPr lang="en-US" sz="1500" dirty="0">
                <a:latin typeface="+mj-lt"/>
              </a:rPr>
              <a:t>		&lt;</a:t>
            </a:r>
            <a:r>
              <a:rPr lang="en-US" sz="1500" dirty="0" err="1">
                <a:latin typeface="+mj-lt"/>
              </a:rPr>
              <a:t>tr</a:t>
            </a:r>
            <a:r>
              <a:rPr lang="en-US" sz="1500" dirty="0">
                <a:latin typeface="+mj-lt"/>
              </a:rPr>
              <a:t> ID="tmpo-1"&gt;</a:t>
            </a:r>
            <a:br>
              <a:rPr lang="en-US" sz="1500" dirty="0">
                <a:latin typeface="+mj-lt"/>
              </a:rPr>
            </a:br>
            <a:r>
              <a:rPr lang="en-US" sz="1500" dirty="0">
                <a:latin typeface="+mj-lt"/>
              </a:rPr>
              <a:t>    		&lt;</a:t>
            </a:r>
            <a:r>
              <a:rPr lang="en-US" sz="1500" dirty="0" err="1">
                <a:latin typeface="+mj-lt"/>
              </a:rPr>
              <a:t>th</a:t>
            </a:r>
            <a:r>
              <a:rPr lang="en-US" sz="1500" dirty="0">
                <a:latin typeface="+mj-lt"/>
              </a:rPr>
              <a:t> ID="tmpc-1"&gt;Temp&lt;/</a:t>
            </a:r>
            <a:r>
              <a:rPr lang="en-US" sz="1500" dirty="0" err="1">
                <a:latin typeface="+mj-lt"/>
              </a:rPr>
              <a:t>th</a:t>
            </a:r>
            <a:r>
              <a:rPr lang="en-US" sz="1500" dirty="0">
                <a:latin typeface="+mj-lt"/>
              </a:rPr>
              <a:t>&gt;&lt;td ID="tmp-1"&gt;98.8&lt;/td&gt; </a:t>
            </a:r>
            <a:br>
              <a:rPr lang="en-US" sz="1500" dirty="0">
                <a:latin typeface="+mj-lt"/>
              </a:rPr>
            </a:br>
            <a:r>
              <a:rPr lang="en-US" sz="1500" dirty="0">
                <a:latin typeface="+mj-lt"/>
              </a:rPr>
              <a:t>	&lt;/</a:t>
            </a:r>
            <a:r>
              <a:rPr lang="en-US" sz="1500" dirty="0" err="1">
                <a:latin typeface="+mj-lt"/>
              </a:rPr>
              <a:t>tr</a:t>
            </a:r>
            <a:r>
              <a:rPr lang="en-US" sz="1500" dirty="0">
                <a:latin typeface="+mj-lt"/>
              </a:rPr>
              <a:t>&gt; …</a:t>
            </a:r>
          </a:p>
          <a:p>
            <a:pPr marL="6350" lvl="1" indent="0" defTabSz="231775">
              <a:buNone/>
            </a:pPr>
            <a:r>
              <a:rPr lang="en-US" sz="1500" dirty="0">
                <a:latin typeface="+mj-lt"/>
              </a:rPr>
              <a:t>	&lt;text&gt;		</a:t>
            </a:r>
          </a:p>
          <a:p>
            <a:pPr marL="6350" lvl="1" indent="0" defTabSz="231775">
              <a:buNone/>
            </a:pPr>
            <a:r>
              <a:rPr lang="en-US" dirty="0">
                <a:latin typeface="+mj-lt"/>
              </a:rPr>
              <a:t>	&lt;entry&gt;</a:t>
            </a:r>
          </a:p>
          <a:p>
            <a:pPr marL="6350" lvl="1" indent="0" defTabSz="231775">
              <a:buNone/>
            </a:pPr>
            <a:r>
              <a:rPr lang="en-US" dirty="0">
                <a:latin typeface="+mj-lt"/>
              </a:rPr>
              <a:t>		&lt;observation </a:t>
            </a:r>
            <a:r>
              <a:rPr lang="en-US" dirty="0" err="1">
                <a:latin typeface="+mj-lt"/>
              </a:rPr>
              <a:t>classCode</a:t>
            </a:r>
            <a:r>
              <a:rPr lang="en-US" dirty="0">
                <a:latin typeface="+mj-lt"/>
              </a:rPr>
              <a:t>="OBS" </a:t>
            </a:r>
            <a:r>
              <a:rPr lang="en-US" dirty="0" err="1">
                <a:latin typeface="+mj-lt"/>
              </a:rPr>
              <a:t>moodCode</a:t>
            </a:r>
            <a:r>
              <a:rPr lang="en-US" dirty="0">
                <a:latin typeface="+mj-lt"/>
              </a:rPr>
              <a:t>="EVN"&gt;</a:t>
            </a:r>
          </a:p>
          <a:p>
            <a:pPr marL="6350" lvl="1" indent="0" defTabSz="231775">
              <a:buNone/>
            </a:pPr>
            <a:r>
              <a:rPr lang="en-US" dirty="0">
                <a:latin typeface="+mj-lt"/>
              </a:rPr>
              <a:t>			&lt;id root="1.3.6.4.1.4.1.2835.2.999021.1" extension=''OBS-1'/&gt; </a:t>
            </a:r>
          </a:p>
          <a:p>
            <a:pPr marL="6350" lvl="1" indent="0" defTabSz="231775">
              <a:buNone/>
            </a:pPr>
            <a:r>
              <a:rPr lang="en-US" dirty="0">
                <a:latin typeface="+mj-lt"/>
              </a:rPr>
              <a:t>			&lt;code code="11289-6" </a:t>
            </a:r>
            <a:r>
              <a:rPr lang="en-US" dirty="0" err="1">
                <a:latin typeface="+mj-lt"/>
              </a:rPr>
              <a:t>codeSystem</a:t>
            </a:r>
            <a:r>
              <a:rPr lang="en-US" dirty="0">
                <a:latin typeface="+mj-lt"/>
              </a:rPr>
              <a:t>=" 2.16.840.1.113883.6.1"</a:t>
            </a:r>
          </a:p>
          <a:p>
            <a:pPr marL="6350" lvl="1" indent="0" defTabSz="231775">
              <a:buNone/>
            </a:pPr>
            <a:r>
              <a:rPr lang="en-US" dirty="0">
                <a:latin typeface="+mj-lt"/>
              </a:rPr>
              <a:t>				</a:t>
            </a:r>
            <a:r>
              <a:rPr lang="en-US" dirty="0" err="1">
                <a:latin typeface="+mj-lt"/>
              </a:rPr>
              <a:t>codeSystemName</a:t>
            </a:r>
            <a:r>
              <a:rPr lang="en-US" dirty="0">
                <a:latin typeface="+mj-lt"/>
              </a:rPr>
              <a:t>="LOINC“ 	</a:t>
            </a:r>
            <a:r>
              <a:rPr lang="en-US" dirty="0" err="1">
                <a:latin typeface="+mj-lt"/>
              </a:rPr>
              <a:t>displayName</a:t>
            </a:r>
            <a:r>
              <a:rPr lang="en-US" dirty="0">
                <a:latin typeface="+mj-lt"/>
              </a:rPr>
              <a:t>="Body </a:t>
            </a:r>
            <a:r>
              <a:rPr lang="en-US" dirty="0" err="1">
                <a:latin typeface="+mj-lt"/>
              </a:rPr>
              <a:t>Tempurature</a:t>
            </a:r>
            <a:r>
              <a:rPr lang="en-US" dirty="0">
                <a:latin typeface="+mj-lt"/>
              </a:rPr>
              <a:t>"&gt;</a:t>
            </a:r>
          </a:p>
          <a:p>
            <a:pPr marL="6350" lvl="1" indent="0" defTabSz="231775">
              <a:buNone/>
            </a:pPr>
            <a:r>
              <a:rPr lang="en-US" dirty="0">
                <a:latin typeface="+mj-lt"/>
              </a:rPr>
              <a:t>				&lt;</a:t>
            </a:r>
            <a:r>
              <a:rPr lang="en-US" dirty="0" err="1">
                <a:latin typeface="+mj-lt"/>
              </a:rPr>
              <a:t>originalText</a:t>
            </a:r>
            <a:r>
              <a:rPr lang="en-US" dirty="0">
                <a:latin typeface="+mj-lt"/>
              </a:rPr>
              <a:t>&gt;&lt;reference value="#tempc-1" /&gt;&lt;/</a:t>
            </a:r>
            <a:r>
              <a:rPr lang="en-US" dirty="0" err="1">
                <a:latin typeface="+mj-lt"/>
              </a:rPr>
              <a:t>originalText</a:t>
            </a:r>
            <a:r>
              <a:rPr lang="en-US" dirty="0">
                <a:latin typeface="+mj-lt"/>
              </a:rPr>
              <a:t>&gt;</a:t>
            </a:r>
          </a:p>
          <a:p>
            <a:pPr marL="6350" lvl="1" indent="0" defTabSz="231775">
              <a:buNone/>
            </a:pPr>
            <a:r>
              <a:rPr lang="en-US" dirty="0">
                <a:latin typeface="+mj-lt"/>
              </a:rPr>
              <a:t>			&lt;/code&gt;</a:t>
            </a:r>
          </a:p>
          <a:p>
            <a:pPr marL="6350" lvl="1" indent="0" defTabSz="231775">
              <a:buNone/>
            </a:pPr>
            <a:r>
              <a:rPr lang="en-US" dirty="0">
                <a:latin typeface="+mj-lt"/>
              </a:rPr>
              <a:t>			&lt;text </a:t>
            </a:r>
            <a:r>
              <a:rPr lang="en-US" dirty="0" err="1">
                <a:latin typeface="+mj-lt"/>
              </a:rPr>
              <a:t>mediaType</a:t>
            </a:r>
            <a:r>
              <a:rPr lang="en-US" dirty="0">
                <a:latin typeface="+mj-lt"/>
              </a:rPr>
              <a:t>="text/xml"&gt;&lt;reference value="#tmpo-1" /&gt;&lt;/text&gt;</a:t>
            </a:r>
          </a:p>
          <a:p>
            <a:pPr marL="6350" lvl="1" indent="0" defTabSz="231775">
              <a:buNone/>
            </a:pPr>
            <a:r>
              <a:rPr lang="en-US" dirty="0">
                <a:latin typeface="+mj-lt"/>
              </a:rPr>
              <a:t>			&lt;value </a:t>
            </a:r>
            <a:r>
              <a:rPr lang="en-US" dirty="0" err="1">
                <a:latin typeface="+mj-lt"/>
              </a:rPr>
              <a:t>xsi:type</a:t>
            </a:r>
            <a:r>
              <a:rPr lang="en-US" dirty="0">
                <a:latin typeface="+mj-lt"/>
              </a:rPr>
              <a:t>="PQ" value="98.8" unit="[</a:t>
            </a:r>
            <a:r>
              <a:rPr lang="en-US" dirty="0" err="1">
                <a:latin typeface="+mj-lt"/>
              </a:rPr>
              <a:t>degF</a:t>
            </a:r>
            <a:r>
              <a:rPr lang="en-US" dirty="0">
                <a:latin typeface="+mj-lt"/>
              </a:rPr>
              <a:t>]"&gt;</a:t>
            </a:r>
          </a:p>
          <a:p>
            <a:pPr marL="6350" lvl="1" indent="0" defTabSz="231775">
              <a:buNone/>
            </a:pPr>
            <a:r>
              <a:rPr lang="en-US" dirty="0">
                <a:latin typeface="+mj-lt"/>
              </a:rPr>
              <a:t>  				&lt;translation</a:t>
            </a:r>
            <a:r>
              <a:rPr lang="en-US" dirty="0" smtClean="0">
                <a:latin typeface="+mj-lt"/>
              </a:rPr>
              <a:t>&gt;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					&lt;</a:t>
            </a:r>
            <a:r>
              <a:rPr lang="en-US" dirty="0" err="1">
                <a:latin typeface="+mj-lt"/>
              </a:rPr>
              <a:t>originalText</a:t>
            </a:r>
            <a:r>
              <a:rPr lang="en-US" dirty="0">
                <a:latin typeface="+mj-lt"/>
              </a:rPr>
              <a:t>&gt;&lt;reference value="#temp-1" /&gt;&lt;/</a:t>
            </a:r>
            <a:r>
              <a:rPr lang="en-US" dirty="0" err="1">
                <a:latin typeface="+mj-lt"/>
              </a:rPr>
              <a:t>originalText</a:t>
            </a:r>
            <a:r>
              <a:rPr lang="en-US" dirty="0" smtClean="0">
                <a:latin typeface="+mj-lt"/>
              </a:rPr>
              <a:t>&gt;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				&lt;/</a:t>
            </a:r>
            <a:r>
              <a:rPr lang="en-US" dirty="0">
                <a:latin typeface="+mj-lt"/>
              </a:rPr>
              <a:t>translation&gt;</a:t>
            </a:r>
          </a:p>
          <a:p>
            <a:pPr marL="6350" lvl="1" indent="0" defTabSz="231775">
              <a:buNone/>
            </a:pPr>
            <a:r>
              <a:rPr lang="en-US" dirty="0">
                <a:latin typeface="+mj-lt"/>
              </a:rPr>
              <a:t>			&lt;/value&gt;</a:t>
            </a:r>
          </a:p>
          <a:p>
            <a:pPr marL="6350" lvl="1" indent="0" defTabSz="231775">
              <a:buNone/>
            </a:pPr>
            <a:r>
              <a:rPr lang="en-US" dirty="0">
                <a:latin typeface="+mj-lt"/>
              </a:rPr>
              <a:t>		&lt;/observation&gt;</a:t>
            </a:r>
          </a:p>
          <a:p>
            <a:pPr marL="6350" lvl="1" indent="0" defTabSz="231775">
              <a:buNone/>
            </a:pPr>
            <a:r>
              <a:rPr lang="en-US" dirty="0">
                <a:latin typeface="+mj-lt"/>
              </a:rPr>
              <a:t>	&lt;/entry</a:t>
            </a:r>
            <a:r>
              <a:rPr lang="en-US" dirty="0" smtClean="0">
                <a:latin typeface="+mj-lt"/>
              </a:rPr>
              <a:t>&gt;</a:t>
            </a:r>
            <a:endParaRPr lang="en-US" dirty="0">
              <a:latin typeface="+mj-lt"/>
            </a:endParaRPr>
          </a:p>
          <a:p>
            <a:pPr marL="6350" lvl="1" indent="0" defTabSz="231775">
              <a:buNone/>
            </a:pPr>
            <a:r>
              <a:rPr lang="en-US" sz="1500" dirty="0">
                <a:latin typeface="+mj-lt"/>
              </a:rPr>
              <a:t>&lt;/section&gt;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80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CDA Similarities with HTML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Header/Body</a:t>
            </a:r>
            <a:r>
              <a:rPr lang="en-US" baseline="0" dirty="0" smtClean="0"/>
              <a:t> Structure</a:t>
            </a:r>
          </a:p>
          <a:p>
            <a:r>
              <a:rPr lang="en-US" baseline="0" dirty="0" smtClean="0"/>
              <a:t>Metadata</a:t>
            </a:r>
            <a:endParaRPr lang="en-US" dirty="0" smtClean="0"/>
          </a:p>
          <a:p>
            <a:r>
              <a:rPr lang="en-US" dirty="0" smtClean="0"/>
              <a:t>Narrative Content </a:t>
            </a:r>
            <a:r>
              <a:rPr lang="en-US" dirty="0" smtClean="0"/>
              <a:t>Structure</a:t>
            </a:r>
          </a:p>
          <a:p>
            <a:pPr lvl="1"/>
            <a:r>
              <a:rPr lang="en-US" dirty="0" smtClean="0"/>
              <a:t>Paragraphs, Lists, Tables</a:t>
            </a:r>
            <a:endParaRPr lang="en-US" dirty="0" smtClean="0"/>
          </a:p>
          <a:p>
            <a:r>
              <a:rPr lang="en-US" dirty="0" smtClean="0"/>
              <a:t>Multimedia</a:t>
            </a:r>
          </a:p>
          <a:p>
            <a:r>
              <a:rPr lang="en-US" dirty="0" smtClean="0"/>
              <a:t>Styling</a:t>
            </a:r>
          </a:p>
          <a:p>
            <a:r>
              <a:rPr lang="en-US" dirty="0" smtClean="0"/>
              <a:t>Identifiers</a:t>
            </a:r>
          </a:p>
          <a:p>
            <a:r>
              <a:rPr lang="en-US" dirty="0" smtClean="0"/>
              <a:t>Extensibility (</a:t>
            </a:r>
            <a:r>
              <a:rPr lang="en-US" dirty="0" err="1" smtClean="0"/>
              <a:t>Microdata</a:t>
            </a:r>
            <a:r>
              <a:rPr lang="en-US" dirty="0" smtClean="0"/>
              <a:t>)</a:t>
            </a:r>
          </a:p>
          <a:p>
            <a:r>
              <a:rPr lang="en-US" dirty="0" smtClean="0"/>
              <a:t>Annotation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28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Differences between CDA and HTML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HTML 5</a:t>
            </a:r>
          </a:p>
          <a:p>
            <a:pPr lvl="1"/>
            <a:r>
              <a:rPr lang="en-US" dirty="0" smtClean="0"/>
              <a:t>Scripting</a:t>
            </a:r>
          </a:p>
          <a:p>
            <a:pPr lvl="1"/>
            <a:r>
              <a:rPr lang="en-US" dirty="0" smtClean="0"/>
              <a:t>Complex Styling</a:t>
            </a:r>
          </a:p>
          <a:p>
            <a:pPr lvl="1"/>
            <a:r>
              <a:rPr lang="en-US" dirty="0" smtClean="0"/>
              <a:t>Forms</a:t>
            </a:r>
          </a:p>
          <a:p>
            <a:pPr lvl="1"/>
            <a:r>
              <a:rPr kumimoji="0" lang="en-US" sz="23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Applications for </a:t>
            </a:r>
            <a:r>
              <a:rPr lang="en-US" dirty="0" smtClean="0"/>
              <a:t>Native</a:t>
            </a:r>
            <a:r>
              <a:rPr lang="en-US" baseline="0" dirty="0" smtClean="0"/>
              <a:t> Display</a:t>
            </a:r>
          </a:p>
          <a:p>
            <a:pPr lvl="1"/>
            <a:r>
              <a:rPr lang="en-US" baseline="0" dirty="0" smtClean="0"/>
              <a:t>Native Editing Tools</a:t>
            </a:r>
          </a:p>
          <a:p>
            <a:pPr lvl="0"/>
            <a:r>
              <a:rPr lang="en-US" baseline="0" dirty="0" err="1" smtClean="0"/>
              <a:t>Microdata</a:t>
            </a:r>
            <a:endParaRPr lang="en-US" baseline="0" dirty="0" smtClean="0"/>
          </a:p>
          <a:p>
            <a:pPr lvl="1"/>
            <a:r>
              <a:rPr lang="en-US" dirty="0" smtClean="0"/>
              <a:t>Multiple Model Support</a:t>
            </a:r>
          </a:p>
          <a:p>
            <a:pPr lvl="1"/>
            <a:r>
              <a:rPr lang="en-US" dirty="0" smtClean="0"/>
              <a:t>User </a:t>
            </a:r>
            <a:r>
              <a:rPr lang="en-US" dirty="0" smtClean="0"/>
              <a:t>Friendly Documentation</a:t>
            </a:r>
            <a:endParaRPr lang="en-US" baseline="0" dirty="0" smtClean="0"/>
          </a:p>
          <a:p>
            <a:pPr lvl="0"/>
            <a:r>
              <a:rPr lang="en-US" baseline="0" dirty="0" smtClean="0"/>
              <a:t>CDA Release 2.0</a:t>
            </a:r>
          </a:p>
          <a:p>
            <a:pPr lvl="1"/>
            <a:r>
              <a:rPr lang="en-US" dirty="0"/>
              <a:t>Schema </a:t>
            </a:r>
            <a:endParaRPr lang="en-US" dirty="0" smtClean="0"/>
          </a:p>
          <a:p>
            <a:pPr lvl="1"/>
            <a:r>
              <a:rPr lang="en-US" dirty="0" smtClean="0"/>
              <a:t>Self-encapsulated </a:t>
            </a:r>
            <a:r>
              <a:rPr lang="en-US" baseline="0" dirty="0" smtClean="0"/>
              <a:t>Multimedia</a:t>
            </a:r>
          </a:p>
          <a:p>
            <a:pPr lvl="1"/>
            <a:r>
              <a:rPr lang="en-US" baseline="0" dirty="0" smtClean="0"/>
              <a:t>XML Schema</a:t>
            </a:r>
          </a:p>
          <a:p>
            <a:pPr lvl="1"/>
            <a:r>
              <a:rPr lang="en-US" baseline="0" dirty="0" smtClean="0"/>
              <a:t>Namespaces</a:t>
            </a:r>
          </a:p>
        </p:txBody>
      </p:sp>
    </p:spTree>
    <p:extLst>
      <p:ext uri="{BB962C8B-B14F-4D97-AF65-F5344CB8AC3E}">
        <p14:creationId xmlns:p14="http://schemas.microsoft.com/office/powerpoint/2010/main" val="107564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Example CDA</a:t>
            </a:r>
            <a:r>
              <a:rPr lang="en-US" baseline="0" dirty="0" smtClean="0"/>
              <a:t> </a:t>
            </a:r>
            <a:r>
              <a:rPr lang="en-US" baseline="0" dirty="0" smtClean="0"/>
              <a:t>Document in HTML 5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1600200"/>
            <a:ext cx="7696200" cy="476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204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1701</TotalTime>
  <Words>429</Words>
  <Application>Microsoft Office PowerPoint</Application>
  <PresentationFormat>On-screen Show (4:3)</PresentationFormat>
  <Paragraphs>146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Origin</vt:lpstr>
      <vt:lpstr>CDA® Release 2.0 compared to  HTML 5 and Microdata</vt:lpstr>
      <vt:lpstr>What is the Clinical Document Architecture?</vt:lpstr>
      <vt:lpstr>A CDA Header</vt:lpstr>
      <vt:lpstr>A CDA Section</vt:lpstr>
      <vt:lpstr>CDA Narrative</vt:lpstr>
      <vt:lpstr>Semantic Annotation</vt:lpstr>
      <vt:lpstr>CDA Similarities with HTML 5</vt:lpstr>
      <vt:lpstr>Differences between CDA and HTML 5</vt:lpstr>
      <vt:lpstr>An Example CDA Document in HTML 5</vt:lpstr>
      <vt:lpstr>Inside the HTML 5 Content (Header)</vt:lpstr>
      <vt:lpstr>Inside the HTML 5 Content (Section)</vt:lpstr>
      <vt:lpstr>Inside the HTML 5 Content (Annotations)</vt:lpstr>
      <vt:lpstr>Healthcare Industry Requirements</vt:lpstr>
      <vt:lpstr>Benefits for Healthcare</vt:lpstr>
      <vt:lpstr>Proposals</vt:lpstr>
    </vt:vector>
  </TitlesOfParts>
  <Company>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CDA Release 2.0 compared to  HTML 5 and Microdata</dc:title>
  <dc:creator>Boone, Keith W (GE Healthcare)</dc:creator>
  <cp:lastModifiedBy>Boone, Keith W (GE Healthcare)</cp:lastModifiedBy>
  <cp:revision>14</cp:revision>
  <dcterms:created xsi:type="dcterms:W3CDTF">2011-10-19T06:04:38Z</dcterms:created>
  <dcterms:modified xsi:type="dcterms:W3CDTF">2011-10-21T17:31:12Z</dcterms:modified>
</cp:coreProperties>
</file>